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30" r:id="rId3"/>
    <p:sldId id="257" r:id="rId4"/>
    <p:sldId id="296" r:id="rId5"/>
    <p:sldId id="331" r:id="rId6"/>
    <p:sldId id="326" r:id="rId7"/>
    <p:sldId id="297" r:id="rId8"/>
    <p:sldId id="292" r:id="rId9"/>
    <p:sldId id="332" r:id="rId10"/>
    <p:sldId id="333" r:id="rId11"/>
    <p:sldId id="334" r:id="rId12"/>
    <p:sldId id="269" r:id="rId13"/>
    <p:sldId id="335" r:id="rId14"/>
    <p:sldId id="336" r:id="rId15"/>
    <p:sldId id="337" r:id="rId16"/>
    <p:sldId id="338" r:id="rId17"/>
    <p:sldId id="311" r:id="rId18"/>
    <p:sldId id="339" r:id="rId19"/>
    <p:sldId id="321" r:id="rId20"/>
    <p:sldId id="340" r:id="rId21"/>
    <p:sldId id="322" r:id="rId22"/>
    <p:sldId id="341" r:id="rId23"/>
    <p:sldId id="313" r:id="rId24"/>
    <p:sldId id="314" r:id="rId25"/>
    <p:sldId id="315" r:id="rId26"/>
    <p:sldId id="343" r:id="rId27"/>
    <p:sldId id="344" r:id="rId28"/>
    <p:sldId id="342" r:id="rId29"/>
    <p:sldId id="318" r:id="rId30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ACAEE9"/>
    <a:srgbClr val="3166CF"/>
    <a:srgbClr val="3E6FD2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0A1D41A-73B0-499D-AF24-CC46FD8D42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75D822D-C2DC-4C77-9FBD-821C153E0E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3F10848D-F573-4EDD-A91A-B2595D80A8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524EA86E-64C0-488C-BAEE-2008A97EB49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FA63975-398A-45AF-ABFD-AEAC5489AE0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5649D694-A7D0-4AF1-A62C-225CB02210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885EC66-5679-4E16-855A-2584BD6F006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54FC8454-BD57-42AB-A9C0-5C23711089B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EAAC073-61E3-46AB-9EF6-E25F8FCA39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FBEBF781-D3B5-431D-9E20-9213B1E7C43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3A858159-8ACA-45AD-A1A4-04040CE07B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6709085D-6290-4918-81EC-D98C1B975E3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41AE3EA-F462-4C6B-A5C5-8EBF3C9474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E7F5AFA-72B3-4FCF-A3BA-0EC34D439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210ECF13-B276-4A85-95DE-7CEC23534E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67ECA1F6-AB54-450F-9163-2AFA85E3D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71348109-2018-4B93-8F92-E50C72B7C1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A932C64-A335-4DC8-B7FC-506FAF6CEEB1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3A95C45-C44C-4C81-BC42-F33592C556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A77085E-F9BB-4E88-9FF7-809047EA6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457200"/>
            <a:endParaRPr lang="da-DK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76E9462-BEB9-44D4-BC83-4DD25CC543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0B0F98B-6C97-45F1-8957-B1DAF3829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D00A7029-846F-4045-9080-E9F950403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9146661-C7A0-4904-9B5C-C04589EF5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795B9A8-ADF8-4884-A76D-BBA2A30E82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0CD88E5-B9FC-4704-A727-5A7908328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AB4FA443-E220-4075-BC2A-8ABB0EFC2C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AE232C8B-C4F8-45E7-8622-9B7AF282F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FC97F358-279B-42D7-81A8-A9CC1CA22E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EFBF0D5-6055-4A25-9DC1-985FBCBB4BE7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7F218BC9-55EB-49C6-935A-9F063FC9EC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C04ECC-DAE7-44CB-BDC7-D7D5E703D3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1E26379E-57E7-4E61-81F3-165F8ABF9A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3FFCDB3-0C08-4E6A-911E-B9633C78E696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0A881D64-0221-47DF-9EFC-726A6DDC5A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5EAFC0FE-D249-45E7-A793-9D1C9F3C0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6AC7E32B-E20C-4B89-BAF4-4EC2573F33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9E1B11B-9954-4057-A699-B19DE11099B9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43A849B-81FB-4F1B-8016-639ADBD122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DEB0DEA8-676F-436C-B7CC-4ADD105F6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1550D938-E532-4A28-8D89-D5702251AE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66A67A-63C8-447A-B7F0-381D1F081514}" type="slidenum">
              <a:rPr lang="en-GB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GB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6735F10-D5E3-4EBA-A424-8731D78B1F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5EC34D1-18CF-4143-9912-537BA58D3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D06BAEFA-BD21-4655-AE79-F4E8BD6834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B56C61DB-4DF2-4D98-BDCB-D9367D79D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EBA76771-D407-4E59-B9DC-635F7B874F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7AAFE14-60FD-42D6-946E-97A636AE9E5A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14AF067B-8581-4A8F-821A-11C069857A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CEA32770-EC4B-4520-B988-15FBA3F77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4181E99F-E171-4A5E-89A2-C8BA63E74E8B}"/>
              </a:ext>
            </a:extLst>
          </p:cNvPr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3415A5F-549A-4E24-BEBA-AB5015A33E27}" type="slidenum">
              <a:rPr lang="en-GB" altLang="en-US"/>
              <a:pPr algn="r" eaLnBrk="1" hangingPunct="1"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2EA89446-BFBE-4982-8C3E-2034151468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F5DC9EA3-4999-4337-BDAB-39EBDF877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701FAD1E-F667-4B56-A3D0-63F78C7488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DE02EA-7081-4B91-8976-D43E06294869}" type="slidenum">
              <a:rPr lang="en-US" altLang="en-US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67DA10-3D12-4BA5-A2EC-A21B6D342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5" name="Picture 6" descr="LOGO CE-EN-quadri.eps">
            <a:extLst>
              <a:ext uri="{FF2B5EF4-FFF2-40B4-BE49-F238E27FC236}">
                <a16:creationId xmlns:a16="http://schemas.microsoft.com/office/drawing/2014/main" id="{46976A5D-60BD-43EF-BE16-0A1DB4587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01C055-9035-4868-8EEC-75965D4148C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FFEE8-7254-473E-8415-7DC9C37558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3F926C-5F87-4B21-9F97-CE20B6CB7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559F4-65DE-4CB2-98C5-1F8B2B30A8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B4F2AB13-4614-49B0-8B60-AAE3AD518B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043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F3B9E5-8B2E-47D5-ABB5-0D114DA03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61833A-25A7-4916-994A-188EDD778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AB4DB1-288B-48E9-85B8-976E0069C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93FF8-F466-4364-8DEB-77D243465D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57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962F65-2983-4C67-8AE6-9AC4948317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BA40E2-6875-4414-9379-5A1BAF783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9B4E06-256D-46D9-B995-CE408A9D7D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62E75D-AE51-44C0-A8F5-24D22CF521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8830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66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276725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EA110E-06A8-4253-96BE-EE0FAEE4A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pitchFamily="-65" charset="-128"/>
              </a:defRPr>
            </a:lvl1pPr>
          </a:lstStyle>
          <a:p>
            <a:pPr>
              <a:defRPr/>
            </a:pPr>
            <a:fld id="{E7A0F09E-1D73-4252-838E-B0717ABA6B97}" type="datetime1">
              <a:rPr lang="de-DE" altLang="en-US"/>
              <a:pPr>
                <a:defRPr/>
              </a:pPr>
              <a:t>29.11.2019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A803C0-6DC7-47DB-B1BA-391ADB7D33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F2E26C-697D-4D2C-AB6C-2FFA4C3073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5CC2C-D28F-45E1-9E12-658AB3D9C3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94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E6CEA6-3945-46A4-812C-FD1F47D7E2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988BA1-8FC7-4A79-84C3-C11AF0CF80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A3DC04-6488-49FF-9866-3F3DD630A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0AA17-819D-49AF-8A89-E0FEEF036C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398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19CC25-3D2D-43EC-8803-0D283D50C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1016BE-E0D4-4F28-B270-2FF9042F3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89DC61-88D7-49D2-A7A9-09051E747D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19463-1429-4EC6-8646-F7C2D89766A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231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EA9AF2-0E0C-4A70-B1D6-8C3C78636D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F46357-027F-4F69-AB5B-FCEF27F77B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8A9705-9FF5-4EBD-85ED-A2F8C30A8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A721E3-0404-4511-B8C9-CD0C52E320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023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B16544-90F5-4FEC-895B-66918BABC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BA5337-110D-4037-93FD-274D53A4E2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B9E20D-C7F9-4B29-97BA-2D6B114B8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92745-BD2F-4475-9162-DAF4EDD175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97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3BA549-4D70-4739-840C-548AAD3BE5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CF1E41-61C9-4CA5-98D2-11DA8664C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1E3F961-7B54-4F49-85B7-CA2FC90A63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741DE-8655-4788-9EA2-2DA72A322C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68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6AB601-20B5-4050-BA3C-7EB3150D90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98ADFFE-D7C7-4706-AFEE-B9F5A9FE0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66EDB32-5E5A-4DBB-A10C-73E85F2AE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70768-03BD-434B-820B-E37E6E7FF4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2129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6EDC3-FCD5-4428-90FF-F8E4FEB2A0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DB5277-1D07-4A6D-BF2B-B548B7459B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79BCA-A468-4226-A9CD-8B6B9E34FF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DAC13-99DF-4B39-B39D-55BB8C5ED01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245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C7586-E968-44EC-9D2B-A61166BCFF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A8D4D2-804E-40AF-B635-97DD81459C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70F28A-C234-45D4-A32D-50C3F6C21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A831C9-6714-479A-94ED-AF550CBDA0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95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F257F8-6094-4025-B922-7D70AF5D4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79E2347-FE29-41F6-B513-1217B703D2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5729BF-BAA3-4C23-8549-879FA62511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9FE40F-81CB-444F-BA37-852DB0BBCF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C9B79C-1A3B-4EBD-9601-8675848655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A703E36-5D2B-4FB8-BB8D-E46912C06AC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FF95FB-C90C-4C75-AC76-41E8F967ADFC}"/>
              </a:ext>
            </a:extLst>
          </p:cNvPr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747276-AC5B-424C-AA87-49198449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3" name="Picture 17" descr="LOGO CE_Vertical_EN_NEG_quadri_HR">
            <a:extLst>
              <a:ext uri="{FF2B5EF4-FFF2-40B4-BE49-F238E27FC236}">
                <a16:creationId xmlns:a16="http://schemas.microsoft.com/office/drawing/2014/main" id="{D6ACB6CE-BD05-4F29-A9EB-A13B1C900B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10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ＭＳ Ｐゴシック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69B5D47D-3018-4203-8BFB-174B4CDE1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1DC4FA-82FD-405D-A962-5BF9A17DB66E}" type="slidenum">
              <a:rPr lang="en-GB" altLang="en-US" sz="1400">
                <a:solidFill>
                  <a:schemeClr val="bg1"/>
                </a:solidFill>
              </a:rPr>
              <a:pPr eaLnBrk="1" hangingPunct="1"/>
              <a:t>1</a:t>
            </a:fld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85BD6A-A74E-4B16-9026-2A02C1EF749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4438" y="3429000"/>
            <a:ext cx="7088187" cy="1368425"/>
          </a:xfrm>
        </p:spPr>
        <p:txBody>
          <a:bodyPr/>
          <a:lstStyle/>
          <a:p>
            <a:pPr algn="ctr"/>
            <a:r>
              <a:rPr lang="en-US" altLang="en-US"/>
              <a:t>Module 6: </a:t>
            </a:r>
          </a:p>
          <a:p>
            <a:pPr algn="ctr"/>
            <a:r>
              <a:rPr lang="en-US" altLang="en-US"/>
              <a:t>Clear link to results and monitoring of capacity development </a:t>
            </a:r>
          </a:p>
        </p:txBody>
      </p:sp>
      <p:pic>
        <p:nvPicPr>
          <p:cNvPr id="4100" name="Picture 5" descr="eu_flag 2">
            <a:extLst>
              <a:ext uri="{FF2B5EF4-FFF2-40B4-BE49-F238E27FC236}">
                <a16:creationId xmlns:a16="http://schemas.microsoft.com/office/drawing/2014/main" id="{A2A8AF3D-E20E-4614-929F-6A1360854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021388"/>
            <a:ext cx="10017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2">
            <a:extLst>
              <a:ext uri="{FF2B5EF4-FFF2-40B4-BE49-F238E27FC236}">
                <a16:creationId xmlns:a16="http://schemas.microsoft.com/office/drawing/2014/main" id="{E03126FC-6D06-4899-8045-A362DCF4C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700213"/>
            <a:ext cx="6172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588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r-BE" altLang="en-US" sz="3200" b="1">
                <a:solidFill>
                  <a:srgbClr val="FFD624"/>
                </a:solidFill>
              </a:rPr>
              <a:t>Effective </a:t>
            </a:r>
            <a:br>
              <a:rPr lang="fr-BE" altLang="en-US" sz="3200" b="1">
                <a:solidFill>
                  <a:srgbClr val="FFD624"/>
                </a:solidFill>
              </a:rPr>
            </a:br>
            <a:r>
              <a:rPr lang="fr-BE" altLang="en-US" sz="3200" b="1">
                <a:solidFill>
                  <a:srgbClr val="FFD624"/>
                </a:solidFill>
              </a:rPr>
              <a:t>Capacity Development</a:t>
            </a:r>
          </a:p>
          <a:p>
            <a:pPr algn="ctr" eaLnBrk="1" hangingPunct="1"/>
            <a:r>
              <a:rPr lang="fr-BE" altLang="en-US" sz="3200" b="1">
                <a:solidFill>
                  <a:srgbClr val="FFD624"/>
                </a:solidFill>
              </a:rPr>
              <a:t>From Theory to Practice</a:t>
            </a:r>
            <a:endParaRPr lang="en-GB" altLang="en-US" sz="3200" b="1">
              <a:solidFill>
                <a:srgbClr val="FFD624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0BF6EEB-C0CE-4B47-971E-4264AF021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0363" y="1363663"/>
            <a:ext cx="2774950" cy="457200"/>
          </a:xfrm>
        </p:spPr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</a:rPr>
              <a:t>Message 1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93A696-32BF-4711-AEFA-402B16E82D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610600" cy="4419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000"/>
              <a:t>Be </a:t>
            </a:r>
            <a:r>
              <a:rPr lang="en-GB" altLang="en-US" sz="2000" b="1"/>
              <a:t>realistic </a:t>
            </a:r>
            <a:r>
              <a:rPr lang="en-GB" altLang="en-US" sz="2000"/>
              <a:t>about what can be achieved: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/>
              <a:t> </a:t>
            </a:r>
          </a:p>
          <a:p>
            <a:pPr lvl="1"/>
            <a:r>
              <a:rPr lang="en-GB" altLang="en-US" b="0"/>
              <a:t>Developing capacity is in most cases </a:t>
            </a:r>
            <a:r>
              <a:rPr lang="en-GB" altLang="en-US"/>
              <a:t>harder</a:t>
            </a:r>
            <a:r>
              <a:rPr lang="en-GB" altLang="en-US" b="0"/>
              <a:t> to achieve and support than envisaged</a:t>
            </a:r>
            <a:endParaRPr lang="en-GB" altLang="en-US" sz="1000" b="0"/>
          </a:p>
          <a:p>
            <a:pPr lvl="1">
              <a:buFontTx/>
              <a:buNone/>
            </a:pPr>
            <a:r>
              <a:rPr lang="en-GB" altLang="en-US" sz="1000" b="0"/>
              <a:t> </a:t>
            </a:r>
          </a:p>
          <a:p>
            <a:pPr lvl="1"/>
            <a:r>
              <a:rPr lang="en-GB" altLang="en-US" b="0"/>
              <a:t>CD and support processes </a:t>
            </a:r>
            <a:r>
              <a:rPr lang="en-GB" altLang="en-US"/>
              <a:t>take longer time </a:t>
            </a:r>
            <a:r>
              <a:rPr lang="en-GB" altLang="en-US" b="0"/>
              <a:t>than envisaged</a:t>
            </a:r>
            <a:endParaRPr lang="en-GB" altLang="en-US" sz="1000" b="0"/>
          </a:p>
          <a:p>
            <a:pPr lvl="1"/>
            <a:endParaRPr lang="en-GB" altLang="en-US" sz="1000" b="0"/>
          </a:p>
          <a:p>
            <a:pPr lvl="1"/>
            <a:r>
              <a:rPr lang="en-GB" altLang="en-US" b="0"/>
              <a:t>CD support only </a:t>
            </a:r>
            <a:r>
              <a:rPr lang="en-GB" altLang="en-US"/>
              <a:t>effective </a:t>
            </a:r>
            <a:r>
              <a:rPr lang="en-GB" altLang="en-US" b="0"/>
              <a:t>when aligned to partner’s reform process</a:t>
            </a:r>
          </a:p>
          <a:p>
            <a:pPr lvl="1">
              <a:buFontTx/>
              <a:buNone/>
            </a:pPr>
            <a:endParaRPr lang="en-GB" altLang="en-US" sz="1000" b="0"/>
          </a:p>
          <a:p>
            <a:pPr lvl="1"/>
            <a:r>
              <a:rPr lang="en-GB" altLang="en-US" b="0"/>
              <a:t>Think carefully about the change process required to achieve desired results; is it simple, complicated, complex (next module)</a:t>
            </a:r>
            <a:endParaRPr lang="en-GB" altLang="en-US"/>
          </a:p>
          <a:p>
            <a:pPr>
              <a:buFont typeface="Wingdings" panose="05000000000000000000" pitchFamily="2" charset="2"/>
              <a:buNone/>
            </a:pPr>
            <a:endParaRPr lang="en-GB" altLang="en-US" sz="2000"/>
          </a:p>
          <a:p>
            <a:pPr lvl="1"/>
            <a:endParaRPr lang="fr-BE" altLang="en-US" sz="1800" b="0"/>
          </a:p>
          <a:p>
            <a:pPr>
              <a:buFont typeface="Wingdings" panose="05000000000000000000" pitchFamily="2" charset="2"/>
              <a:buNone/>
            </a:pPr>
            <a:endParaRPr lang="en-GB" altLang="en-US" sz="2800">
              <a:solidFill>
                <a:srgbClr val="DD0000"/>
              </a:solidFill>
            </a:endParaRPr>
          </a:p>
        </p:txBody>
      </p:sp>
      <p:pic>
        <p:nvPicPr>
          <p:cNvPr id="13316" name="Picture 1" descr="Message.jpg">
            <a:extLst>
              <a:ext uri="{FF2B5EF4-FFF2-40B4-BE49-F238E27FC236}">
                <a16:creationId xmlns:a16="http://schemas.microsoft.com/office/drawing/2014/main" id="{7E90A82F-327C-49C2-B0A8-4597ABF04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1095375"/>
            <a:ext cx="12938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bldLvl="3"/>
      <p:bldP spid="17411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CF1D357F-A8E9-4D97-84D8-A6300DF6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3225800" cy="565150"/>
          </a:xfrm>
        </p:spPr>
        <p:txBody>
          <a:bodyPr/>
          <a:lstStyle/>
          <a:p>
            <a:r>
              <a:rPr lang="en-US" altLang="en-US" sz="2400">
                <a:solidFill>
                  <a:srgbClr val="FF0000"/>
                </a:solidFill>
              </a:rPr>
              <a:t>Message 2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824621F-FE40-49A6-B91B-FC0A8F752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163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000"/>
              <a:t>Avoid</a:t>
            </a:r>
            <a:r>
              <a:rPr lang="en-GB" altLang="en-US" sz="2000" b="1"/>
              <a:t> over-specifying results </a:t>
            </a:r>
            <a:r>
              <a:rPr lang="en-GB" altLang="en-US" sz="2000"/>
              <a:t>given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/>
              <a:t>complexity/uncertainty of many CD processes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000"/>
          </a:p>
          <a:p>
            <a:pPr lvl="1"/>
            <a:r>
              <a:rPr lang="en-GB" altLang="en-US" b="0"/>
              <a:t>Need to be able to bargain and re-strategise along the way….</a:t>
            </a:r>
          </a:p>
          <a:p>
            <a:pPr lvl="1">
              <a:buFontTx/>
              <a:buNone/>
            </a:pPr>
            <a:endParaRPr lang="en-GB" altLang="en-US" sz="1000" b="0"/>
          </a:p>
          <a:p>
            <a:pPr lvl="1"/>
            <a:r>
              <a:rPr lang="en-GB" altLang="en-US" b="0"/>
              <a:t>Changing needs arise from lag between design &amp; implementation</a:t>
            </a:r>
            <a:endParaRPr lang="en-GB" altLang="en-US" sz="1000" b="0"/>
          </a:p>
          <a:p>
            <a:pPr lvl="1">
              <a:buFontTx/>
              <a:buNone/>
            </a:pPr>
            <a:r>
              <a:rPr lang="en-GB" altLang="en-US" sz="1000" b="0"/>
              <a:t> </a:t>
            </a:r>
          </a:p>
          <a:p>
            <a:pPr lvl="1"/>
            <a:r>
              <a:rPr lang="en-GB" altLang="en-US" b="0"/>
              <a:t>Imperfect knowledge when enter the process</a:t>
            </a:r>
          </a:p>
          <a:p>
            <a:pPr lvl="1">
              <a:buFontTx/>
              <a:buNone/>
            </a:pPr>
            <a:endParaRPr lang="en-GB" altLang="en-US" sz="1000" b="0"/>
          </a:p>
          <a:p>
            <a:pPr lvl="1"/>
            <a:r>
              <a:rPr lang="en-GB" altLang="en-US" b="0"/>
              <a:t>Be clear on what you want to achieve, leave space to determine how you get there (programme estimates?)</a:t>
            </a:r>
          </a:p>
          <a:p>
            <a:endParaRPr lang="en-US" altLang="en-US"/>
          </a:p>
        </p:txBody>
      </p:sp>
      <p:pic>
        <p:nvPicPr>
          <p:cNvPr id="14340" name="Picture 3" descr="Message.jpg">
            <a:extLst>
              <a:ext uri="{FF2B5EF4-FFF2-40B4-BE49-F238E27FC236}">
                <a16:creationId xmlns:a16="http://schemas.microsoft.com/office/drawing/2014/main" id="{6E477094-47E5-4C30-8026-9284A4DE9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1095375"/>
            <a:ext cx="12938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6A303DD9-4B96-4B82-9D78-B0F768BCFD3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30DE3BC-7D46-4F45-8829-AD3CFDA62EB8}" type="slidenum">
              <a:rPr lang="en-GB" altLang="en-US" sz="1000">
                <a:solidFill>
                  <a:srgbClr val="00A6C8"/>
                </a:solidFill>
              </a:rPr>
              <a:pPr algn="r" eaLnBrk="1" hangingPunct="1"/>
              <a:t>12</a:t>
            </a:fld>
            <a:endParaRPr lang="en-GB" altLang="en-US" sz="1000">
              <a:solidFill>
                <a:srgbClr val="00A6C8"/>
              </a:solidFill>
            </a:endParaRPr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B9B7A8EB-8652-4E33-9FCC-7835640E19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991600" cy="914400"/>
          </a:xfrm>
        </p:spPr>
        <p:txBody>
          <a:bodyPr/>
          <a:lstStyle/>
          <a:p>
            <a:r>
              <a:rPr lang="en-US" altLang="en-US" sz="2400" i="1"/>
              <a:t>Guiding questions for formulating </a:t>
            </a:r>
            <a:r>
              <a:rPr lang="en-GB" altLang="en-US" sz="2400" i="1"/>
              <a:t>capacity results</a:t>
            </a:r>
          </a:p>
        </p:txBody>
      </p:sp>
      <p:sp>
        <p:nvSpPr>
          <p:cNvPr id="28676" name="Content Placeholder 2">
            <a:extLst>
              <a:ext uri="{FF2B5EF4-FFF2-40B4-BE49-F238E27FC236}">
                <a16:creationId xmlns:a16="http://schemas.microsoft.com/office/drawing/2014/main" id="{FD7787E8-2E7B-497A-8B4E-AEA9931C62A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2209800"/>
            <a:ext cx="8501063" cy="431641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endParaRPr lang="en-GB" altLang="en-US" sz="1000" i="0"/>
          </a:p>
          <a:p>
            <a:pPr lvl="1">
              <a:spcBef>
                <a:spcPct val="0"/>
              </a:spcBef>
            </a:pPr>
            <a:r>
              <a:rPr lang="en-GB" altLang="en-US" b="0">
                <a:solidFill>
                  <a:srgbClr val="FF0000"/>
                </a:solidFill>
              </a:rPr>
              <a:t>Who or what </a:t>
            </a:r>
            <a:r>
              <a:rPr lang="en-GB" altLang="en-US" b="0"/>
              <a:t>(organisation, target group, sector, etc.) needs capacity?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altLang="en-US" b="0"/>
              <a:t>  </a:t>
            </a:r>
          </a:p>
          <a:p>
            <a:pPr lvl="1">
              <a:spcBef>
                <a:spcPct val="0"/>
              </a:spcBef>
            </a:pPr>
            <a:r>
              <a:rPr lang="en-GB" altLang="en-US" b="0">
                <a:solidFill>
                  <a:srgbClr val="FF0000"/>
                </a:solidFill>
              </a:rPr>
              <a:t>Why</a:t>
            </a:r>
            <a:r>
              <a:rPr lang="en-GB" altLang="en-US" b="0"/>
              <a:t> is the capacity needed – for what purpose?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GB" altLang="en-US" b="0"/>
              <a:t> </a:t>
            </a:r>
          </a:p>
          <a:p>
            <a:pPr lvl="1">
              <a:spcBef>
                <a:spcPct val="0"/>
              </a:spcBef>
            </a:pPr>
            <a:r>
              <a:rPr lang="en-GB" altLang="en-US" b="0">
                <a:solidFill>
                  <a:srgbClr val="FF0000"/>
                </a:solidFill>
              </a:rPr>
              <a:t>What type </a:t>
            </a:r>
            <a:r>
              <a:rPr lang="en-GB" altLang="en-US" b="0"/>
              <a:t>of capacity is needed in order to achieve the purpose?</a:t>
            </a:r>
          </a:p>
          <a:p>
            <a:pPr lvl="1">
              <a:spcBef>
                <a:spcPct val="0"/>
              </a:spcBef>
            </a:pPr>
            <a:endParaRPr lang="en-GB" altLang="en-US" b="0"/>
          </a:p>
          <a:p>
            <a:pPr lvl="1">
              <a:spcBef>
                <a:spcPct val="0"/>
              </a:spcBef>
            </a:pPr>
            <a:r>
              <a:rPr lang="en-GB" altLang="en-US"/>
              <a:t>Context and Capacity Assessment  (QC1) </a:t>
            </a:r>
            <a:r>
              <a:rPr lang="en-GB" altLang="en-US" b="0"/>
              <a:t>= key sources of information in formulating capacity results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GB" altLang="en-US" sz="1000" b="0"/>
          </a:p>
          <a:p>
            <a:pPr lvl="1">
              <a:spcBef>
                <a:spcPct val="0"/>
              </a:spcBef>
            </a:pPr>
            <a:r>
              <a:rPr lang="en-GB" altLang="en-US"/>
              <a:t>Quality of dialogue and level of ownership (QC2) </a:t>
            </a:r>
            <a:r>
              <a:rPr lang="en-GB" altLang="en-US" b="0"/>
              <a:t>and change readiness will influence what can be realistically achieved</a:t>
            </a:r>
          </a:p>
          <a:p>
            <a:pPr lvl="1">
              <a:spcBef>
                <a:spcPct val="0"/>
              </a:spcBef>
            </a:pPr>
            <a:endParaRPr lang="en-GB" altLang="en-US" sz="2400" b="0"/>
          </a:p>
          <a:p>
            <a:pPr lvl="1">
              <a:spcBef>
                <a:spcPct val="0"/>
              </a:spcBef>
            </a:pPr>
            <a:endParaRPr lang="en-GB" altLang="en-US" sz="2400" b="0"/>
          </a:p>
          <a:p>
            <a:pPr lvl="1">
              <a:spcBef>
                <a:spcPct val="0"/>
              </a:spcBef>
            </a:pPr>
            <a:endParaRPr lang="en-GB" altLang="en-US" sz="2400" b="0"/>
          </a:p>
          <a:p>
            <a:pPr lvl="1">
              <a:spcBef>
                <a:spcPct val="0"/>
              </a:spcBef>
            </a:pPr>
            <a:endParaRPr lang="en-GB" altLang="en-US" sz="2800" b="0"/>
          </a:p>
          <a:p>
            <a:pPr lvl="1">
              <a:spcBef>
                <a:spcPct val="0"/>
              </a:spcBef>
            </a:pPr>
            <a:endParaRPr lang="en-GB" altLang="en-US" sz="2800" b="0"/>
          </a:p>
          <a:p>
            <a:pPr marL="0" indent="0">
              <a:spcBef>
                <a:spcPct val="0"/>
              </a:spcBef>
              <a:buFont typeface="Times" panose="02020603050405020304" pitchFamily="18" charset="0"/>
              <a:buNone/>
            </a:pPr>
            <a:r>
              <a:rPr lang="en-GB" altLang="en-US" sz="2000" i="0"/>
              <a:t> </a:t>
            </a:r>
          </a:p>
          <a:p>
            <a:pPr marL="0" indent="0"/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bldLvl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9814025-BD4D-4921-BF24-045911EF9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793750"/>
          </a:xfrm>
        </p:spPr>
        <p:txBody>
          <a:bodyPr/>
          <a:lstStyle/>
          <a:p>
            <a:r>
              <a:rPr lang="en-US" altLang="en-US" i="1"/>
              <a:t>Remember….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9E44A00C-5D03-4734-BC47-880013B3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b="0"/>
              <a:t>This is</a:t>
            </a:r>
            <a:r>
              <a:rPr lang="en-US" altLang="en-US" sz="2400" b="0">
                <a:solidFill>
                  <a:srgbClr val="FF0000"/>
                </a:solidFill>
              </a:rPr>
              <a:t> not </a:t>
            </a:r>
            <a:r>
              <a:rPr lang="en-US" altLang="en-US" sz="2400" b="0"/>
              <a:t>about specifying outputs of external assistance</a:t>
            </a:r>
          </a:p>
          <a:p>
            <a:pPr lvl="1">
              <a:buFontTx/>
              <a:buNone/>
            </a:pPr>
            <a:r>
              <a:rPr lang="en-US" altLang="en-US" sz="2400" b="0"/>
              <a:t> </a:t>
            </a:r>
          </a:p>
          <a:p>
            <a:pPr lvl="1"/>
            <a:r>
              <a:rPr lang="en-US" altLang="en-US" sz="2400" b="0"/>
              <a:t>The results chain firmly belongs to the </a:t>
            </a:r>
            <a:r>
              <a:rPr lang="en-US" altLang="en-US" sz="2400" b="0">
                <a:solidFill>
                  <a:srgbClr val="FF0000"/>
                </a:solidFill>
              </a:rPr>
              <a:t>host</a:t>
            </a:r>
            <a:r>
              <a:rPr lang="en-US" altLang="en-US" sz="2400" b="0"/>
              <a:t> sector/ agency</a:t>
            </a:r>
          </a:p>
          <a:p>
            <a:pPr lvl="1">
              <a:buFontTx/>
              <a:buNone/>
            </a:pPr>
            <a:endParaRPr lang="en-US" altLang="en-US" sz="2400" b="0"/>
          </a:p>
          <a:p>
            <a:pPr lvl="1"/>
            <a:r>
              <a:rPr lang="en-US" altLang="en-US" sz="2400" b="0"/>
              <a:t>The role of external assistance comes later</a:t>
            </a:r>
          </a:p>
        </p:txBody>
      </p:sp>
      <p:pic>
        <p:nvPicPr>
          <p:cNvPr id="16388" name="Picture 1" descr="Lightning.jpg">
            <a:extLst>
              <a:ext uri="{FF2B5EF4-FFF2-40B4-BE49-F238E27FC236}">
                <a16:creationId xmlns:a16="http://schemas.microsoft.com/office/drawing/2014/main" id="{EBA974BE-E3B7-429C-8631-BB631DD52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975" y="995363"/>
            <a:ext cx="161448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55AE5D9-0081-49BA-9691-1EF65F49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Exercise:</a:t>
            </a:r>
            <a:br>
              <a:rPr lang="en-US" altLang="en-US" sz="3200"/>
            </a:br>
            <a:endParaRPr lang="en-US" altLang="en-US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7262B62A-1117-4E36-8F2C-A29AC6A40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863" y="2381250"/>
            <a:ext cx="8504237" cy="3921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i="0"/>
              <a:t>Make the partner country CD results chain</a:t>
            </a:r>
          </a:p>
          <a:p>
            <a:pPr marL="0" indent="0">
              <a:buFontTx/>
              <a:buNone/>
            </a:pPr>
            <a:r>
              <a:rPr lang="en-US" altLang="en-US" sz="2800" i="0"/>
              <a:t>(what are the changes in capacity aimed for):</a:t>
            </a:r>
          </a:p>
          <a:p>
            <a:pPr marL="0" indent="0">
              <a:buFontTx/>
              <a:buNone/>
            </a:pPr>
            <a:endParaRPr lang="en-US" altLang="en-US" i="0"/>
          </a:p>
          <a:p>
            <a:pPr marL="0" indent="0">
              <a:buClrTx/>
            </a:pPr>
            <a:r>
              <a:rPr lang="en-US" altLang="en-US" i="0"/>
              <a:t>CD outcome</a:t>
            </a:r>
          </a:p>
          <a:p>
            <a:pPr marL="0" indent="0">
              <a:buClrTx/>
            </a:pPr>
            <a:r>
              <a:rPr lang="en-US" altLang="en-US" i="0"/>
              <a:t>CD output(s)</a:t>
            </a:r>
          </a:p>
          <a:p>
            <a:pPr marL="0" indent="0">
              <a:buClrTx/>
            </a:pPr>
            <a:r>
              <a:rPr lang="en-US" altLang="en-US" i="0"/>
              <a:t>Organisational/Sector Capacity results</a:t>
            </a:r>
          </a:p>
          <a:p>
            <a:pPr marL="0" indent="0">
              <a:buClrTx/>
            </a:pPr>
            <a:r>
              <a:rPr lang="en-US" altLang="en-US" i="0"/>
              <a:t>CD process results</a:t>
            </a:r>
          </a:p>
          <a:p>
            <a:pPr marL="0" indent="0">
              <a:buClrTx/>
            </a:pPr>
            <a:r>
              <a:rPr lang="en-US" altLang="en-US" i="0"/>
              <a:t>CD inputs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84F917BD-B5EE-43D2-B7BA-8B0611ACA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71600"/>
            <a:ext cx="8229600" cy="685800"/>
          </a:xfrm>
        </p:spPr>
        <p:txBody>
          <a:bodyPr/>
          <a:lstStyle/>
          <a:p>
            <a:br>
              <a:rPr lang="en-GB" altLang="en-US" sz="2200" i="1"/>
            </a:br>
            <a:r>
              <a:rPr lang="en-GB" altLang="en-US" sz="2200" i="1"/>
              <a:t>Part 2: </a:t>
            </a:r>
            <a:r>
              <a:rPr lang="en-GB" altLang="en-US" sz="2200"/>
              <a:t>Monitoring Capacity Processes and Results</a:t>
            </a:r>
            <a:br>
              <a:rPr lang="en-GB" altLang="en-US" sz="2200"/>
            </a:br>
            <a:endParaRPr lang="en-US" altLang="en-US" sz="2200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3F5119C0-EB83-498E-88DD-83683D9D9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75075"/>
          </a:xfrm>
        </p:spPr>
        <p:txBody>
          <a:bodyPr/>
          <a:lstStyle/>
          <a:p>
            <a:pPr>
              <a:buClrTx/>
            </a:pPr>
            <a:r>
              <a:rPr lang="en-GB" altLang="en-US"/>
              <a:t>Monitoring focuses primarily on the processes, organisation and outputs of capacity development</a:t>
            </a:r>
          </a:p>
          <a:p>
            <a:pPr>
              <a:buClrTx/>
              <a:buFontTx/>
              <a:buNone/>
            </a:pPr>
            <a:r>
              <a:rPr lang="en-GB" altLang="en-US" sz="1200"/>
              <a:t> </a:t>
            </a:r>
          </a:p>
          <a:p>
            <a:pPr>
              <a:buClrTx/>
            </a:pPr>
            <a:r>
              <a:rPr lang="en-GB" altLang="en-US"/>
              <a:t>Evaluation pays more attention on the CD results produced and their effect on outcomes and impact</a:t>
            </a:r>
          </a:p>
          <a:p>
            <a:pPr>
              <a:buClrTx/>
              <a:buFontTx/>
              <a:buNone/>
            </a:pPr>
            <a:endParaRPr lang="en-GB" altLang="en-US" sz="1200"/>
          </a:p>
          <a:p>
            <a:pPr>
              <a:buClrTx/>
            </a:pPr>
            <a:r>
              <a:rPr lang="en-GB" altLang="en-US"/>
              <a:t>M&amp;E framework is the flip side of the results framework and should be developed AT THE SAME TIME</a:t>
            </a:r>
          </a:p>
          <a:p>
            <a:pPr>
              <a:buClrTx/>
            </a:pPr>
            <a:r>
              <a:rPr lang="en-US" altLang="en-US" sz="2000" b="1">
                <a:solidFill>
                  <a:srgbClr val="FF0000"/>
                </a:solidFill>
              </a:rPr>
              <a:t>ESSENTIAL: M&amp;E is the basis for lessons learning and the justification for changing project structure</a:t>
            </a:r>
            <a:r>
              <a:rPr lang="en-US" altLang="en-US" sz="2000">
                <a:solidFill>
                  <a:srgbClr val="FF0000"/>
                </a:solidFill>
              </a:rPr>
              <a:t>.</a:t>
            </a:r>
            <a:endParaRPr lang="en-GB" altLang="en-US" sz="2000">
              <a:solidFill>
                <a:srgbClr val="FF0000"/>
              </a:solidFill>
            </a:endParaRP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8">
            <a:extLst>
              <a:ext uri="{FF2B5EF4-FFF2-40B4-BE49-F238E27FC236}">
                <a16:creationId xmlns:a16="http://schemas.microsoft.com/office/drawing/2014/main" id="{ECB5A262-005E-4BFC-A927-4DD9844507FF}"/>
              </a:ext>
            </a:extLst>
          </p:cNvPr>
          <p:cNvSpPr>
            <a:spLocks noChangeArrowheads="1"/>
          </p:cNvSpPr>
          <p:nvPr/>
        </p:nvSpPr>
        <p:spPr bwMode="auto">
          <a:xfrm rot="-542402">
            <a:off x="474663" y="2541588"/>
            <a:ext cx="4740275" cy="3179762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CC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en-US"/>
          </a:p>
        </p:txBody>
      </p:sp>
      <p:sp>
        <p:nvSpPr>
          <p:cNvPr id="19459" name="Oval 22">
            <a:extLst>
              <a:ext uri="{FF2B5EF4-FFF2-40B4-BE49-F238E27FC236}">
                <a16:creationId xmlns:a16="http://schemas.microsoft.com/office/drawing/2014/main" id="{FC400EEA-B2DB-4025-BB52-B02DDF924EE3}"/>
              </a:ext>
            </a:extLst>
          </p:cNvPr>
          <p:cNvSpPr>
            <a:spLocks noChangeArrowheads="1"/>
          </p:cNvSpPr>
          <p:nvPr/>
        </p:nvSpPr>
        <p:spPr bwMode="auto">
          <a:xfrm rot="-542402">
            <a:off x="706438" y="1771650"/>
            <a:ext cx="7970837" cy="3883025"/>
          </a:xfrm>
          <a:prstGeom prst="ellipse">
            <a:avLst/>
          </a:prstGeom>
          <a:solidFill>
            <a:srgbClr val="FFFFFF">
              <a:alpha val="0"/>
            </a:srgbClr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en-US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E351F131-F9C1-46CE-BE30-E098959546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25463" y="1169988"/>
            <a:ext cx="2876550" cy="533400"/>
          </a:xfrm>
        </p:spPr>
        <p:txBody>
          <a:bodyPr/>
          <a:lstStyle/>
          <a:p>
            <a:r>
              <a:rPr lang="en-GB" altLang="en-US" sz="2800" b="0"/>
              <a:t> M  and  E</a:t>
            </a:r>
          </a:p>
        </p:txBody>
      </p:sp>
      <p:grpSp>
        <p:nvGrpSpPr>
          <p:cNvPr id="19461" name="Group 29">
            <a:extLst>
              <a:ext uri="{FF2B5EF4-FFF2-40B4-BE49-F238E27FC236}">
                <a16:creationId xmlns:a16="http://schemas.microsoft.com/office/drawing/2014/main" id="{DD5CEE9E-79C4-4449-B90B-0C543D83CBBE}"/>
              </a:ext>
            </a:extLst>
          </p:cNvPr>
          <p:cNvGrpSpPr>
            <a:grpSpLocks/>
          </p:cNvGrpSpPr>
          <p:nvPr/>
        </p:nvGrpSpPr>
        <p:grpSpPr bwMode="auto">
          <a:xfrm>
            <a:off x="757238" y="2889250"/>
            <a:ext cx="7780337" cy="2925763"/>
            <a:chOff x="283" y="1684"/>
            <a:chExt cx="4901" cy="1843"/>
          </a:xfrm>
        </p:grpSpPr>
        <p:sp>
          <p:nvSpPr>
            <p:cNvPr id="19465" name="Oval 6">
              <a:extLst>
                <a:ext uri="{FF2B5EF4-FFF2-40B4-BE49-F238E27FC236}">
                  <a16:creationId xmlns:a16="http://schemas.microsoft.com/office/drawing/2014/main" id="{99F9C866-2A34-4E5C-B07A-509CBCD4D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" y="3000"/>
              <a:ext cx="589" cy="527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GB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CD support</a:t>
              </a:r>
              <a:r>
                <a:rPr lang="da-DK" altLang="zh-CN" sz="10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466" name="Oval 7">
              <a:extLst>
                <a:ext uri="{FF2B5EF4-FFF2-40B4-BE49-F238E27FC236}">
                  <a16:creationId xmlns:a16="http://schemas.microsoft.com/office/drawing/2014/main" id="{C4C8905C-ADEB-4C8F-BE40-DB5A639835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7" y="2538"/>
              <a:ext cx="881" cy="921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da-DK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CD </a:t>
              </a:r>
              <a:r>
                <a:rPr lang="en-GB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processes</a:t>
              </a:r>
              <a:r>
                <a:rPr lang="en-GB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GB" altLang="en-US" b="1">
                <a:cs typeface="Times New Roman" panose="02020603050405020304" pitchFamily="18" charset="0"/>
              </a:endParaRPr>
            </a:p>
          </p:txBody>
        </p:sp>
        <p:sp>
          <p:nvSpPr>
            <p:cNvPr id="19467" name="Oval 8">
              <a:extLst>
                <a:ext uri="{FF2B5EF4-FFF2-40B4-BE49-F238E27FC236}">
                  <a16:creationId xmlns:a16="http://schemas.microsoft.com/office/drawing/2014/main" id="{D6AD18B4-31B9-472B-8791-C8C78067E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" y="1815"/>
              <a:ext cx="1078" cy="1052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Recurrent inputs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468" name="Oval 9">
              <a:extLst>
                <a:ext uri="{FF2B5EF4-FFF2-40B4-BE49-F238E27FC236}">
                  <a16:creationId xmlns:a16="http://schemas.microsoft.com/office/drawing/2014/main" id="{9F1AF714-ED97-4DAC-A458-CD5FF610A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1" y="1684"/>
              <a:ext cx="1175" cy="1185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Organisational/</a:t>
              </a:r>
            </a:p>
            <a:p>
              <a:pPr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Sector Capacity</a:t>
              </a:r>
              <a:endParaRPr lang="en-US" altLang="zh-CN" sz="10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469" name="Oval 10">
              <a:extLst>
                <a:ext uri="{FF2B5EF4-FFF2-40B4-BE49-F238E27FC236}">
                  <a16:creationId xmlns:a16="http://schemas.microsoft.com/office/drawing/2014/main" id="{47DE60A0-1E80-4941-AF8B-D0FE968707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7" y="1815"/>
              <a:ext cx="883" cy="921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en-US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Outputs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470" name="Oval 11">
              <a:extLst>
                <a:ext uri="{FF2B5EF4-FFF2-40B4-BE49-F238E27FC236}">
                  <a16:creationId xmlns:a16="http://schemas.microsoft.com/office/drawing/2014/main" id="{884414AE-CC74-4542-8DBE-2572847752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1815"/>
              <a:ext cx="882" cy="921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Outcomes</a:t>
              </a:r>
              <a:endParaRPr lang="en-US" altLang="en-US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471" name="Oval 12">
              <a:extLst>
                <a:ext uri="{FF2B5EF4-FFF2-40B4-BE49-F238E27FC236}">
                  <a16:creationId xmlns:a16="http://schemas.microsoft.com/office/drawing/2014/main" id="{138CB0DF-C091-4DF9-AB7C-8B36AD5EB1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1" y="1815"/>
              <a:ext cx="883" cy="921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8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Wider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impact</a:t>
              </a:r>
              <a:endParaRPr lang="en-US" altLang="en-US" sz="14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472" name="Oval 13">
              <a:extLst>
                <a:ext uri="{FF2B5EF4-FFF2-40B4-BE49-F238E27FC236}">
                  <a16:creationId xmlns:a16="http://schemas.microsoft.com/office/drawing/2014/main" id="{C9519D64-5866-4CEA-9744-C2E480F1A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" y="2466"/>
              <a:ext cx="587" cy="52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zh-CN" sz="13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Internal resour-ces </a:t>
              </a:r>
              <a:endParaRPr lang="en-US" altLang="en-US" sz="13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473" name="Line 14">
              <a:extLst>
                <a:ext uri="{FF2B5EF4-FFF2-40B4-BE49-F238E27FC236}">
                  <a16:creationId xmlns:a16="http://schemas.microsoft.com/office/drawing/2014/main" id="{4043BA06-D554-411D-9073-6613E43164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5" y="3000"/>
              <a:ext cx="196" cy="132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9474" name="Line 15">
              <a:extLst>
                <a:ext uri="{FF2B5EF4-FFF2-40B4-BE49-F238E27FC236}">
                  <a16:creationId xmlns:a16="http://schemas.microsoft.com/office/drawing/2014/main" id="{7CDB00A4-6BD5-4720-8842-ED5F7D8774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53" y="2473"/>
              <a:ext cx="196" cy="132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9475" name="Line 16">
              <a:extLst>
                <a:ext uri="{FF2B5EF4-FFF2-40B4-BE49-F238E27FC236}">
                  <a16:creationId xmlns:a16="http://schemas.microsoft.com/office/drawing/2014/main" id="{97BB921B-92DD-4AFC-811F-381258FE6F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2737"/>
              <a:ext cx="294" cy="133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9476" name="Line 17">
              <a:extLst>
                <a:ext uri="{FF2B5EF4-FFF2-40B4-BE49-F238E27FC236}">
                  <a16:creationId xmlns:a16="http://schemas.microsoft.com/office/drawing/2014/main" id="{DE5838BA-E4F9-4913-B4BD-50875D44D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3" y="2342"/>
              <a:ext cx="294" cy="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9477" name="Line 18">
              <a:extLst>
                <a:ext uri="{FF2B5EF4-FFF2-40B4-BE49-F238E27FC236}">
                  <a16:creationId xmlns:a16="http://schemas.microsoft.com/office/drawing/2014/main" id="{79B8B96E-6DD7-4C83-850A-BEBA2A740A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342"/>
              <a:ext cx="294" cy="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9478" name="Line 19">
              <a:extLst>
                <a:ext uri="{FF2B5EF4-FFF2-40B4-BE49-F238E27FC236}">
                  <a16:creationId xmlns:a16="http://schemas.microsoft.com/office/drawing/2014/main" id="{A8122DB0-71A5-47D7-A03F-956C136E8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3" y="2342"/>
              <a:ext cx="293" cy="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9479" name="Line 20">
              <a:extLst>
                <a:ext uri="{FF2B5EF4-FFF2-40B4-BE49-F238E27FC236}">
                  <a16:creationId xmlns:a16="http://schemas.microsoft.com/office/drawing/2014/main" id="{69D2956D-BB54-4F6F-8761-11648BEB82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41" y="2342"/>
              <a:ext cx="294" cy="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</p:grpSp>
      <p:sp>
        <p:nvSpPr>
          <p:cNvPr id="19462" name="Text Box 24">
            <a:extLst>
              <a:ext uri="{FF2B5EF4-FFF2-40B4-BE49-F238E27FC236}">
                <a16:creationId xmlns:a16="http://schemas.microsoft.com/office/drawing/2014/main" id="{26837E3F-56A3-47CF-B07B-4CE0E8F06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4797425"/>
            <a:ext cx="36004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200">
                <a:solidFill>
                  <a:srgbClr val="008000"/>
                </a:solidFill>
              </a:rPr>
              <a:t>Primary focus of evaluation</a:t>
            </a:r>
          </a:p>
        </p:txBody>
      </p:sp>
      <p:sp>
        <p:nvSpPr>
          <p:cNvPr id="19463" name="Text Box 25">
            <a:extLst>
              <a:ext uri="{FF2B5EF4-FFF2-40B4-BE49-F238E27FC236}">
                <a16:creationId xmlns:a16="http://schemas.microsoft.com/office/drawing/2014/main" id="{4D8F9697-61D5-49D8-A269-1F87A326A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00" y="4365625"/>
            <a:ext cx="2376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>
                <a:solidFill>
                  <a:srgbClr val="CC0000"/>
                </a:solidFill>
              </a:rPr>
              <a:t>Primary focus of monitoring</a:t>
            </a:r>
          </a:p>
        </p:txBody>
      </p:sp>
      <p:sp>
        <p:nvSpPr>
          <p:cNvPr id="19464" name="Text Box 5">
            <a:extLst>
              <a:ext uri="{FF2B5EF4-FFF2-40B4-BE49-F238E27FC236}">
                <a16:creationId xmlns:a16="http://schemas.microsoft.com/office/drawing/2014/main" id="{623410EE-50A3-455B-A6CE-DA572D937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3" y="0"/>
            <a:ext cx="46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E430EB2-E159-436C-82D1-2D605B824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76400"/>
            <a:ext cx="8229600" cy="533400"/>
          </a:xfrm>
        </p:spPr>
        <p:txBody>
          <a:bodyPr/>
          <a:lstStyle/>
          <a:p>
            <a:br>
              <a:rPr lang="en-GB" altLang="en-US" sz="2400" i="1"/>
            </a:br>
            <a:r>
              <a:rPr lang="en-GB" altLang="en-US" sz="2400" i="1"/>
              <a:t>Monitoring Changes in Capacity </a:t>
            </a:r>
            <a:br>
              <a:rPr lang="en-GB" altLang="en-US" sz="2700"/>
            </a:br>
            <a:endParaRPr lang="en-US" altLang="en-US" sz="2700"/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A2F313E2-C903-41A2-A265-255A2F311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590800"/>
            <a:ext cx="8915400" cy="3048000"/>
          </a:xfrm>
        </p:spPr>
        <p:txBody>
          <a:bodyPr/>
          <a:lstStyle/>
          <a:p>
            <a:pPr lvl="1"/>
            <a:r>
              <a:rPr lang="en-GB" altLang="en-US" b="0"/>
              <a:t>Purpose is to track changes in capacity over time both for learning and accountability</a:t>
            </a:r>
          </a:p>
          <a:p>
            <a:pPr lvl="1"/>
            <a:endParaRPr lang="en-GB" altLang="en-US" b="0"/>
          </a:p>
          <a:p>
            <a:pPr lvl="1"/>
            <a:r>
              <a:rPr lang="en-GB" altLang="en-US" b="0"/>
              <a:t>Can be done by looking at: </a:t>
            </a:r>
          </a:p>
          <a:p>
            <a:pPr lvl="1">
              <a:buFontTx/>
              <a:buNone/>
            </a:pPr>
            <a:endParaRPr lang="en-GB" altLang="en-US" sz="1000" b="0"/>
          </a:p>
          <a:p>
            <a:pPr lvl="2">
              <a:buFontTx/>
              <a:buChar char="•"/>
            </a:pPr>
            <a:r>
              <a:rPr lang="en-GB" altLang="en-US" sz="2000"/>
              <a:t>changes in organisational/ sector </a:t>
            </a:r>
            <a:r>
              <a:rPr lang="en-GB" altLang="en-US" sz="2000" b="1"/>
              <a:t>outputs</a:t>
            </a:r>
            <a:r>
              <a:rPr lang="en-GB" altLang="en-US" sz="2000"/>
              <a:t> and</a:t>
            </a:r>
            <a:endParaRPr lang="en-GB" altLang="en-US" sz="1000"/>
          </a:p>
          <a:p>
            <a:pPr lvl="2"/>
            <a:r>
              <a:rPr lang="en-GB" altLang="en-US" sz="1000"/>
              <a:t> </a:t>
            </a:r>
          </a:p>
          <a:p>
            <a:pPr lvl="2">
              <a:buFontTx/>
              <a:buChar char="•"/>
            </a:pPr>
            <a:r>
              <a:rPr lang="en-GB" altLang="en-US" sz="2000"/>
              <a:t>changes in organisational/ sector </a:t>
            </a:r>
            <a:r>
              <a:rPr lang="en-GB" altLang="en-US" sz="2000" b="1"/>
              <a:t>capacity</a:t>
            </a:r>
          </a:p>
          <a:p>
            <a:pPr lvl="1"/>
            <a:endParaRPr lang="en-GB" altLang="en-US" b="0"/>
          </a:p>
          <a:p>
            <a:endParaRPr lang="en-GB" altLang="en-US" sz="900"/>
          </a:p>
          <a:p>
            <a:endParaRPr lang="en-GB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450CBD3-9A42-4130-BCFD-5052DF5CC1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8077200" cy="922338"/>
          </a:xfrm>
        </p:spPr>
        <p:txBody>
          <a:bodyPr/>
          <a:lstStyle/>
          <a:p>
            <a:r>
              <a:rPr lang="en-GB" altLang="en-US" sz="2400"/>
              <a:t>Changes in Organisational/ Sector </a:t>
            </a:r>
            <a:r>
              <a:rPr lang="en-GB" altLang="en-US" sz="2400">
                <a:solidFill>
                  <a:srgbClr val="FF0000"/>
                </a:solidFill>
              </a:rPr>
              <a:t>Outputs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07A5B51-391E-4774-BD11-1C5FB1F59D5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305800" cy="4572000"/>
          </a:xfrm>
          <a:ln>
            <a:solidFill>
              <a:schemeClr val="tx1"/>
            </a:solidFill>
          </a:ln>
        </p:spPr>
        <p:txBody>
          <a:bodyPr vert="vert270">
            <a:normAutofit/>
          </a:bodyPr>
          <a:lstStyle/>
          <a:p>
            <a:pPr>
              <a:buFont typeface="Times" pitchFamily="-65" charset="0"/>
              <a:buNone/>
              <a:defRPr/>
            </a:pPr>
            <a:endParaRPr lang="en-US" sz="800" dirty="0">
              <a:cs typeface="ＭＳ Ｐゴシック" pitchFamily="-65" charset="-128"/>
            </a:endParaRPr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543FC28E-7A80-441A-8C89-CC2D88CC61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7088" y="1989138"/>
            <a:ext cx="7848600" cy="4306887"/>
            <a:chOff x="5360" y="1981"/>
            <a:chExt cx="5925" cy="3293"/>
          </a:xfrm>
        </p:grpSpPr>
        <p:sp>
          <p:nvSpPr>
            <p:cNvPr id="21512" name="AutoShape 5">
              <a:extLst>
                <a:ext uri="{FF2B5EF4-FFF2-40B4-BE49-F238E27FC236}">
                  <a16:creationId xmlns:a16="http://schemas.microsoft.com/office/drawing/2014/main" id="{526C45E7-5A07-4CEB-90D6-A13673EB7AC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60" y="1981"/>
              <a:ext cx="5925" cy="3293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en-US"/>
            </a:p>
          </p:txBody>
        </p:sp>
        <p:sp>
          <p:nvSpPr>
            <p:cNvPr id="21513" name="Oval 6">
              <a:extLst>
                <a:ext uri="{FF2B5EF4-FFF2-40B4-BE49-F238E27FC236}">
                  <a16:creationId xmlns:a16="http://schemas.microsoft.com/office/drawing/2014/main" id="{D0487BF0-02EF-4F9F-9162-DB22A33A7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" y="4357"/>
              <a:ext cx="700" cy="634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GB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TC support</a:t>
              </a:r>
              <a:r>
                <a:rPr lang="da-DK" altLang="zh-CN" sz="10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14" name="Oval 7">
              <a:extLst>
                <a:ext uri="{FF2B5EF4-FFF2-40B4-BE49-F238E27FC236}">
                  <a16:creationId xmlns:a16="http://schemas.microsoft.com/office/drawing/2014/main" id="{3EE28821-C4C1-4F21-B538-F4EF2A40D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8" y="3801"/>
              <a:ext cx="1047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CD </a:t>
              </a:r>
              <a:r>
                <a:rPr lang="en-GB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processes</a:t>
              </a:r>
              <a:r>
                <a:rPr lang="en-GB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GB" altLang="en-US" b="1">
                <a:cs typeface="Times New Roman" panose="02020603050405020304" pitchFamily="18" charset="0"/>
              </a:endParaRPr>
            </a:p>
          </p:txBody>
        </p:sp>
        <p:sp>
          <p:nvSpPr>
            <p:cNvPr id="21515" name="Oval 8">
              <a:extLst>
                <a:ext uri="{FF2B5EF4-FFF2-40B4-BE49-F238E27FC236}">
                  <a16:creationId xmlns:a16="http://schemas.microsoft.com/office/drawing/2014/main" id="{AEAD0CB7-25FF-4823-B79F-114D565F5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" y="2931"/>
              <a:ext cx="1281" cy="126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Recurrent inputs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16" name="Oval 9">
              <a:extLst>
                <a:ext uri="{FF2B5EF4-FFF2-40B4-BE49-F238E27FC236}">
                  <a16:creationId xmlns:a16="http://schemas.microsoft.com/office/drawing/2014/main" id="{527E923C-C766-4AA4-A945-750073EF7F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1" y="2773"/>
              <a:ext cx="1397" cy="142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Capacity</a:t>
              </a:r>
              <a:endParaRPr lang="en-US" altLang="zh-CN" sz="1000" b="1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755" name="Oval 10">
              <a:extLst>
                <a:ext uri="{FF2B5EF4-FFF2-40B4-BE49-F238E27FC236}">
                  <a16:creationId xmlns:a16="http://schemas.microsoft.com/office/drawing/2014/main" id="{037882D4-0310-4638-AD48-903CA11D6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3" y="2943"/>
              <a:ext cx="1049" cy="1108"/>
            </a:xfrm>
            <a:prstGeom prst="ellipse">
              <a:avLst/>
            </a:prstGeom>
            <a:solidFill>
              <a:schemeClr val="accent3">
                <a:lumMod val="95000"/>
                <a:alpha val="75000"/>
              </a:schemeClr>
            </a:solidFill>
            <a:ln w="6350" cmpd="sng">
              <a:solidFill>
                <a:srgbClr val="B5CC81"/>
              </a:solidFill>
              <a:round/>
              <a:headEnd/>
              <a:tailEnd/>
            </a:ln>
            <a:effectLst>
              <a:glow rad="101600">
                <a:srgbClr val="FF0000">
                  <a:alpha val="75000"/>
                </a:srgbClr>
              </a:glow>
            </a:effectLst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endParaRPr lang="en-US" altLang="zh-CN" sz="1000">
                <a:solidFill>
                  <a:srgbClr val="000000"/>
                </a:solidFill>
                <a:latin typeface="Trebuchet MS" pitchFamily="-65" charset="0"/>
                <a:cs typeface="Times New Roman" pitchFamily="-65" charset="0"/>
              </a:endParaRPr>
            </a:p>
            <a:p>
              <a:pPr algn="ctr" eaLnBrk="1" hangingPunct="1">
                <a:defRPr/>
              </a:pPr>
              <a:r>
                <a:rPr lang="en-US" altLang="zh-CN" sz="2000" b="1">
                  <a:solidFill>
                    <a:srgbClr val="FF0000"/>
                  </a:solidFill>
                  <a:latin typeface="Trebuchet MS" pitchFamily="-65" charset="0"/>
                  <a:cs typeface="Times New Roman" pitchFamily="-65" charset="0"/>
                </a:rPr>
                <a:t>Outputs</a:t>
              </a:r>
              <a:endParaRPr lang="en-US" altLang="en-US" sz="1800" b="1">
                <a:solidFill>
                  <a:srgbClr val="FF0000"/>
                </a:solidFill>
                <a:cs typeface="Times New Roman" pitchFamily="-65" charset="0"/>
              </a:endParaRPr>
            </a:p>
          </p:txBody>
        </p:sp>
        <p:sp>
          <p:nvSpPr>
            <p:cNvPr id="21520" name="Oval 11">
              <a:extLst>
                <a:ext uri="{FF2B5EF4-FFF2-40B4-BE49-F238E27FC236}">
                  <a16:creationId xmlns:a16="http://schemas.microsoft.com/office/drawing/2014/main" id="{E9398833-16AE-4D64-8370-84FD57EDB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7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Outcomes</a:t>
              </a:r>
              <a:endParaRPr lang="en-US" altLang="en-US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21" name="Oval 12">
              <a:extLst>
                <a:ext uri="{FF2B5EF4-FFF2-40B4-BE49-F238E27FC236}">
                  <a16:creationId xmlns:a16="http://schemas.microsoft.com/office/drawing/2014/main" id="{2373709E-8304-46A9-955C-DA0520421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5" y="2931"/>
              <a:ext cx="1050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8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Wider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impact</a:t>
              </a:r>
              <a:endParaRPr lang="en-US" altLang="en-US" sz="14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22" name="Oval 13">
              <a:extLst>
                <a:ext uri="{FF2B5EF4-FFF2-40B4-BE49-F238E27FC236}">
                  <a16:creationId xmlns:a16="http://schemas.microsoft.com/office/drawing/2014/main" id="{246F0D7B-6F9E-432C-BB53-F3A0C97C9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3" y="3714"/>
              <a:ext cx="698" cy="633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zh-CN" sz="13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Internal resour-ces </a:t>
              </a:r>
              <a:endParaRPr lang="en-US" altLang="en-US" sz="13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523" name="Line 14">
              <a:extLst>
                <a:ext uri="{FF2B5EF4-FFF2-40B4-BE49-F238E27FC236}">
                  <a16:creationId xmlns:a16="http://schemas.microsoft.com/office/drawing/2014/main" id="{E3DBE9D9-FD15-4A0B-B609-712058B78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04" y="4480"/>
              <a:ext cx="219" cy="19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1524" name="Line 15">
              <a:extLst>
                <a:ext uri="{FF2B5EF4-FFF2-40B4-BE49-F238E27FC236}">
                  <a16:creationId xmlns:a16="http://schemas.microsoft.com/office/drawing/2014/main" id="{DC10A13D-1523-4ABB-8EF4-2EAF734218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79" y="3881"/>
              <a:ext cx="228" cy="250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1525" name="Line 16">
              <a:extLst>
                <a:ext uri="{FF2B5EF4-FFF2-40B4-BE49-F238E27FC236}">
                  <a16:creationId xmlns:a16="http://schemas.microsoft.com/office/drawing/2014/main" id="{81E4563F-0C4E-4049-A8B6-7D5FD71CF0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04" y="4014"/>
              <a:ext cx="333" cy="142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1526" name="Line 17">
              <a:extLst>
                <a:ext uri="{FF2B5EF4-FFF2-40B4-BE49-F238E27FC236}">
                  <a16:creationId xmlns:a16="http://schemas.microsoft.com/office/drawing/2014/main" id="{00A4D0FE-77AE-4513-8C03-2D602AE2ED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61" y="3548"/>
              <a:ext cx="336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1527" name="Line 18">
              <a:extLst>
                <a:ext uri="{FF2B5EF4-FFF2-40B4-BE49-F238E27FC236}">
                  <a16:creationId xmlns:a16="http://schemas.microsoft.com/office/drawing/2014/main" id="{C6248E5C-05DA-4D53-BFFC-F78E601C6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13" y="3548"/>
              <a:ext cx="492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1528" name="Line 19">
              <a:extLst>
                <a:ext uri="{FF2B5EF4-FFF2-40B4-BE49-F238E27FC236}">
                  <a16:creationId xmlns:a16="http://schemas.microsoft.com/office/drawing/2014/main" id="{4D7247DB-1E71-4863-BBEC-489CC66D4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77" y="3548"/>
              <a:ext cx="364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1529" name="Line 20">
              <a:extLst>
                <a:ext uri="{FF2B5EF4-FFF2-40B4-BE49-F238E27FC236}">
                  <a16:creationId xmlns:a16="http://schemas.microsoft.com/office/drawing/2014/main" id="{B9582F09-8972-41C0-9911-8483F5D45B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42" y="3548"/>
              <a:ext cx="409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</p:grpSp>
      <p:sp>
        <p:nvSpPr>
          <p:cNvPr id="21509" name="Text Box 5">
            <a:extLst>
              <a:ext uri="{FF2B5EF4-FFF2-40B4-BE49-F238E27FC236}">
                <a16:creationId xmlns:a16="http://schemas.microsoft.com/office/drawing/2014/main" id="{5C672686-D37D-4629-8DED-63E00F76830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5875" y="26988"/>
            <a:ext cx="46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300AA29F-098E-4254-AAB4-883B506D3EE4}"/>
              </a:ext>
            </a:extLst>
          </p:cNvPr>
          <p:cNvSpPr/>
          <p:nvPr/>
        </p:nvSpPr>
        <p:spPr bwMode="auto">
          <a:xfrm rot="5400000">
            <a:off x="6477000" y="1790700"/>
            <a:ext cx="1600200" cy="2514600"/>
          </a:xfrm>
          <a:prstGeom prst="rightBrace">
            <a:avLst/>
          </a:prstGeom>
          <a:solidFill>
            <a:srgbClr val="FF6600">
              <a:alpha val="40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marL="3175" algn="ctr">
              <a:defRPr/>
            </a:pPr>
            <a:r>
              <a:rPr lang="en-US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pitchFamily="-65" charset="-128"/>
              </a:rPr>
              <a:t>Results focus of corporate or sector plan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FF881902-E695-47EF-836B-A52722FE3A31}"/>
              </a:ext>
            </a:extLst>
          </p:cNvPr>
          <p:cNvSpPr/>
          <p:nvPr/>
        </p:nvSpPr>
        <p:spPr bwMode="auto">
          <a:xfrm rot="5400000">
            <a:off x="3846531" y="1868471"/>
            <a:ext cx="1362635" cy="2197698"/>
          </a:xfrm>
          <a:prstGeom prst="rightBrace">
            <a:avLst/>
          </a:prstGeom>
          <a:solidFill>
            <a:srgbClr val="FF6600">
              <a:alpha val="35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  <a:cs typeface="ＭＳ Ｐゴシック" pitchFamily="-65" charset="-128"/>
              </a:rPr>
              <a:t>Results focus of CD strategy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3A20F76-7D80-49E6-B029-0A5691A07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400" i="1"/>
              <a:t>Changes in organisational/ sector outputs </a:t>
            </a:r>
            <a:endParaRPr lang="en-US" altLang="en-US" sz="24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13F9-F185-4345-B34E-F518DC040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/>
          <a:lstStyle/>
          <a:p>
            <a:pPr lvl="1"/>
            <a:r>
              <a:rPr lang="en-GB" altLang="en-US" b="0"/>
              <a:t>Delivery of products and services as foreseen in results framework</a:t>
            </a:r>
            <a:endParaRPr lang="en-GB" altLang="en-US" sz="1000" b="0"/>
          </a:p>
          <a:p>
            <a:pPr lvl="1">
              <a:buFontTx/>
              <a:buNone/>
            </a:pPr>
            <a:r>
              <a:rPr lang="en-GB" altLang="en-US" sz="1000" b="0"/>
              <a:t> </a:t>
            </a:r>
          </a:p>
          <a:p>
            <a:pPr lvl="1"/>
            <a:r>
              <a:rPr lang="en-GB" altLang="en-US" b="0"/>
              <a:t>A helpful proxy indicator but;</a:t>
            </a:r>
          </a:p>
          <a:p>
            <a:pPr lvl="3"/>
            <a:r>
              <a:rPr lang="en-GB" altLang="en-US">
                <a:solidFill>
                  <a:srgbClr val="0F5494"/>
                </a:solidFill>
                <a:latin typeface="Arial" panose="020B0604020202020204" pitchFamily="34" charset="0"/>
              </a:rPr>
              <a:t>Capacity does not translate into performance immediately</a:t>
            </a:r>
          </a:p>
          <a:p>
            <a:pPr lvl="3"/>
            <a:r>
              <a:rPr lang="en-GB" altLang="en-US">
                <a:solidFill>
                  <a:srgbClr val="0F5494"/>
                </a:solidFill>
                <a:latin typeface="Arial" panose="020B0604020202020204" pitchFamily="34" charset="0"/>
              </a:rPr>
              <a:t>Outputs can improve for reasons other than capacity enhancement</a:t>
            </a:r>
          </a:p>
          <a:p>
            <a:pPr lvl="3"/>
            <a:endParaRPr lang="en-GB" altLang="en-US" sz="900">
              <a:solidFill>
                <a:srgbClr val="0F5494"/>
              </a:solidFill>
              <a:latin typeface="Arial" panose="020B0604020202020204" pitchFamily="34" charset="0"/>
            </a:endParaRPr>
          </a:p>
          <a:p>
            <a:pPr lvl="1"/>
            <a:r>
              <a:rPr lang="en-GB" altLang="en-US" b="0"/>
              <a:t>Indicators include: </a:t>
            </a:r>
          </a:p>
          <a:p>
            <a:pPr lvl="3"/>
            <a:r>
              <a:rPr lang="en-GB" altLang="en-US">
                <a:solidFill>
                  <a:srgbClr val="0F5494"/>
                </a:solidFill>
                <a:latin typeface="Arial" panose="020B0604020202020204" pitchFamily="34" charset="0"/>
              </a:rPr>
              <a:t>producer data: services, products, regulations</a:t>
            </a:r>
          </a:p>
          <a:p>
            <a:pPr lvl="3"/>
            <a:r>
              <a:rPr lang="en-GB" altLang="en-US">
                <a:solidFill>
                  <a:srgbClr val="0F5494"/>
                </a:solidFill>
                <a:latin typeface="Arial" panose="020B0604020202020204" pitchFamily="34" charset="0"/>
              </a:rPr>
              <a:t>client / customer satisfaction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B2A0DAA-5C8F-4018-8337-33EDBEA31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module discusses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DC1F221E-A703-40D3-9C10-84EC16DFD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54388"/>
          </a:xfrm>
        </p:spPr>
        <p:txBody>
          <a:bodyPr/>
          <a:lstStyle/>
          <a:p>
            <a:pPr lvl="1"/>
            <a:r>
              <a:rPr lang="en-US" altLang="en-US" sz="2800" b="0"/>
              <a:t>How to </a:t>
            </a:r>
            <a:r>
              <a:rPr lang="en-US" altLang="en-US" sz="2800"/>
              <a:t>define</a:t>
            </a:r>
            <a:r>
              <a:rPr lang="en-US" altLang="en-US" sz="2800" b="0"/>
              <a:t> capacity results</a:t>
            </a:r>
          </a:p>
          <a:p>
            <a:pPr lvl="1">
              <a:buFontTx/>
              <a:buNone/>
            </a:pPr>
            <a:endParaRPr lang="en-US" altLang="en-US" sz="2800" b="0"/>
          </a:p>
          <a:p>
            <a:pPr lvl="1"/>
            <a:r>
              <a:rPr lang="en-US" altLang="en-US" sz="2800" b="0"/>
              <a:t>How to </a:t>
            </a:r>
            <a:r>
              <a:rPr lang="en-US" altLang="en-US" sz="2800"/>
              <a:t>monitor</a:t>
            </a:r>
            <a:r>
              <a:rPr lang="en-US" altLang="en-US" sz="2800" b="0"/>
              <a:t> capacity results</a:t>
            </a:r>
          </a:p>
        </p:txBody>
      </p:sp>
      <p:pic>
        <p:nvPicPr>
          <p:cNvPr id="5124" name="Picture 1" descr="Evaluation 5.jpg">
            <a:extLst>
              <a:ext uri="{FF2B5EF4-FFF2-40B4-BE49-F238E27FC236}">
                <a16:creationId xmlns:a16="http://schemas.microsoft.com/office/drawing/2014/main" id="{74926B6C-95F1-4A37-9F56-160AC222B5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3" y="4273550"/>
            <a:ext cx="397033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F48349E-65E1-4369-9F7C-A6AD93B742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8077200" cy="922338"/>
          </a:xfrm>
        </p:spPr>
        <p:txBody>
          <a:bodyPr/>
          <a:lstStyle/>
          <a:p>
            <a:r>
              <a:rPr lang="en-GB" altLang="en-US" sz="2400"/>
              <a:t>Changes in Organisational/ Sector </a:t>
            </a:r>
            <a:r>
              <a:rPr lang="en-GB" altLang="en-US" sz="2400">
                <a:solidFill>
                  <a:srgbClr val="FF0000"/>
                </a:solidFill>
              </a:rPr>
              <a:t>Capacity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6F53E6E-138B-4C02-99BE-4755A951699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305800" cy="4572000"/>
          </a:xfrm>
          <a:ln>
            <a:solidFill>
              <a:schemeClr val="tx1"/>
            </a:solidFill>
          </a:ln>
        </p:spPr>
        <p:txBody>
          <a:bodyPr vert="vert270">
            <a:normAutofit/>
          </a:bodyPr>
          <a:lstStyle/>
          <a:p>
            <a:pPr>
              <a:buFont typeface="Times" pitchFamily="-65" charset="0"/>
              <a:buNone/>
              <a:defRPr/>
            </a:pPr>
            <a:endParaRPr lang="en-US" sz="800" dirty="0">
              <a:cs typeface="ＭＳ Ｐゴシック" pitchFamily="-65" charset="-128"/>
            </a:endParaRPr>
          </a:p>
        </p:txBody>
      </p:sp>
      <p:grpSp>
        <p:nvGrpSpPr>
          <p:cNvPr id="23556" name="Group 4">
            <a:extLst>
              <a:ext uri="{FF2B5EF4-FFF2-40B4-BE49-F238E27FC236}">
                <a16:creationId xmlns:a16="http://schemas.microsoft.com/office/drawing/2014/main" id="{0A41EF8A-D4C5-4CF6-AFDA-37CF9FE9A3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7088" y="1989138"/>
            <a:ext cx="7848600" cy="4306887"/>
            <a:chOff x="5360" y="1981"/>
            <a:chExt cx="5925" cy="3293"/>
          </a:xfrm>
        </p:grpSpPr>
        <p:sp>
          <p:nvSpPr>
            <p:cNvPr id="23560" name="AutoShape 5">
              <a:extLst>
                <a:ext uri="{FF2B5EF4-FFF2-40B4-BE49-F238E27FC236}">
                  <a16:creationId xmlns:a16="http://schemas.microsoft.com/office/drawing/2014/main" id="{A2DE1ADD-6D58-4BE0-A77E-5A0696A72B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60" y="1981"/>
              <a:ext cx="5925" cy="3293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en-US"/>
            </a:p>
          </p:txBody>
        </p:sp>
        <p:sp>
          <p:nvSpPr>
            <p:cNvPr id="23561" name="Oval 6">
              <a:extLst>
                <a:ext uri="{FF2B5EF4-FFF2-40B4-BE49-F238E27FC236}">
                  <a16:creationId xmlns:a16="http://schemas.microsoft.com/office/drawing/2014/main" id="{8ACA8BF4-64A6-4AA6-A4D5-43E747389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" y="4357"/>
              <a:ext cx="700" cy="634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GB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TC support</a:t>
              </a:r>
              <a:r>
                <a:rPr lang="da-DK" altLang="zh-CN" sz="10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562" name="Oval 7">
              <a:extLst>
                <a:ext uri="{FF2B5EF4-FFF2-40B4-BE49-F238E27FC236}">
                  <a16:creationId xmlns:a16="http://schemas.microsoft.com/office/drawing/2014/main" id="{E9E38059-B4EA-4EEF-90C1-38CF4BC545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8" y="3801"/>
              <a:ext cx="1047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CD </a:t>
              </a:r>
              <a:r>
                <a:rPr lang="en-GB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processes</a:t>
              </a:r>
              <a:r>
                <a:rPr lang="en-GB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GB" altLang="en-US" b="1">
                <a:cs typeface="Times New Roman" panose="02020603050405020304" pitchFamily="18" charset="0"/>
              </a:endParaRPr>
            </a:p>
          </p:txBody>
        </p:sp>
        <p:sp>
          <p:nvSpPr>
            <p:cNvPr id="23563" name="Oval 8">
              <a:extLst>
                <a:ext uri="{FF2B5EF4-FFF2-40B4-BE49-F238E27FC236}">
                  <a16:creationId xmlns:a16="http://schemas.microsoft.com/office/drawing/2014/main" id="{1B034A76-AF55-4F17-A987-099E380A2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" y="2931"/>
              <a:ext cx="1281" cy="126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Recurrent inputs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754" name="Oval 9">
              <a:extLst>
                <a:ext uri="{FF2B5EF4-FFF2-40B4-BE49-F238E27FC236}">
                  <a16:creationId xmlns:a16="http://schemas.microsoft.com/office/drawing/2014/main" id="{F151274A-99DC-4746-B528-576D04131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1" y="2773"/>
              <a:ext cx="1397" cy="1426"/>
            </a:xfrm>
            <a:prstGeom prst="ellipse">
              <a:avLst/>
            </a:prstGeom>
            <a:solidFill>
              <a:srgbClr val="F2F2F2">
                <a:alpha val="83000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glow rad="101600">
                <a:srgbClr val="FF0000">
                  <a:alpha val="75000"/>
                </a:srgbClr>
              </a:glow>
            </a:effectLst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2pPr>
              <a:lvl3pPr eaLnBrk="0" hangingPunct="0"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3pPr>
              <a:lvl4pPr eaLnBrk="0" hangingPunct="0"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4pPr>
              <a:lvl5pPr eaLnBrk="0" hangingPunct="0"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endParaRPr lang="en-US" altLang="zh-CN" sz="1000" dirty="0">
                <a:solidFill>
                  <a:srgbClr val="000000"/>
                </a:solidFill>
                <a:latin typeface="Trebuchet MS" charset="0"/>
                <a:cs typeface="Times New Roman" charset="0"/>
              </a:endParaRPr>
            </a:p>
            <a:p>
              <a:pPr algn="ctr" eaLnBrk="1" hangingPunct="1">
                <a:defRPr/>
              </a:pPr>
              <a:r>
                <a:rPr lang="en-US" altLang="zh-CN" sz="2600" dirty="0">
                  <a:solidFill>
                    <a:srgbClr val="FF0000"/>
                  </a:solidFill>
                  <a:latin typeface="Trebuchet MS" charset="0"/>
                  <a:cs typeface="Times New Roman" charset="0"/>
                </a:rPr>
                <a:t>Capacity</a:t>
              </a:r>
            </a:p>
          </p:txBody>
        </p:sp>
        <p:sp>
          <p:nvSpPr>
            <p:cNvPr id="23567" name="Oval 10">
              <a:extLst>
                <a:ext uri="{FF2B5EF4-FFF2-40B4-BE49-F238E27FC236}">
                  <a16:creationId xmlns:a16="http://schemas.microsoft.com/office/drawing/2014/main" id="{52BFDB76-45B9-4E26-B94B-35C05AD434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9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Outputs</a:t>
              </a:r>
              <a:endParaRPr lang="en-US" altLang="en-US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568" name="Oval 11">
              <a:extLst>
                <a:ext uri="{FF2B5EF4-FFF2-40B4-BE49-F238E27FC236}">
                  <a16:creationId xmlns:a16="http://schemas.microsoft.com/office/drawing/2014/main" id="{FA8F14EE-F9F6-40F7-99DA-CFC5456A9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7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Outcomes</a:t>
              </a:r>
              <a:endParaRPr lang="en-US" altLang="en-US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569" name="Oval 12">
              <a:extLst>
                <a:ext uri="{FF2B5EF4-FFF2-40B4-BE49-F238E27FC236}">
                  <a16:creationId xmlns:a16="http://schemas.microsoft.com/office/drawing/2014/main" id="{8B6B5B49-B8DF-4A86-BCF5-E3316F70A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5" y="2931"/>
              <a:ext cx="1050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8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Wider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impact</a:t>
              </a:r>
              <a:endParaRPr lang="en-US" altLang="en-US" sz="14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570" name="Oval 13">
              <a:extLst>
                <a:ext uri="{FF2B5EF4-FFF2-40B4-BE49-F238E27FC236}">
                  <a16:creationId xmlns:a16="http://schemas.microsoft.com/office/drawing/2014/main" id="{5AE5BB14-0FFC-43F5-A329-922CAFB8D7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3" y="3714"/>
              <a:ext cx="698" cy="633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zh-CN" sz="13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Internal resour-ces </a:t>
              </a:r>
              <a:endParaRPr lang="en-US" altLang="en-US" sz="13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3571" name="Line 14">
              <a:extLst>
                <a:ext uri="{FF2B5EF4-FFF2-40B4-BE49-F238E27FC236}">
                  <a16:creationId xmlns:a16="http://schemas.microsoft.com/office/drawing/2014/main" id="{57821431-1C58-49D4-9625-6F10EBCFA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46" y="4422"/>
              <a:ext cx="277" cy="19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3572" name="Line 15">
              <a:extLst>
                <a:ext uri="{FF2B5EF4-FFF2-40B4-BE49-F238E27FC236}">
                  <a16:creationId xmlns:a16="http://schemas.microsoft.com/office/drawing/2014/main" id="{6CBB56A8-F86C-4093-96E9-86763C1331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22" y="3881"/>
              <a:ext cx="285" cy="250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3573" name="Line 16">
              <a:extLst>
                <a:ext uri="{FF2B5EF4-FFF2-40B4-BE49-F238E27FC236}">
                  <a16:creationId xmlns:a16="http://schemas.microsoft.com/office/drawing/2014/main" id="{82098D2A-3C1B-46B8-93DF-68E58E6AD3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346" y="3898"/>
              <a:ext cx="333" cy="20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3574" name="Line 17">
              <a:extLst>
                <a:ext uri="{FF2B5EF4-FFF2-40B4-BE49-F238E27FC236}">
                  <a16:creationId xmlns:a16="http://schemas.microsoft.com/office/drawing/2014/main" id="{213BAC06-3746-4DF0-8558-76383C44D2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04" y="3490"/>
              <a:ext cx="394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3575" name="Line 18">
              <a:extLst>
                <a:ext uri="{FF2B5EF4-FFF2-40B4-BE49-F238E27FC236}">
                  <a16:creationId xmlns:a16="http://schemas.microsoft.com/office/drawing/2014/main" id="{E453A8D5-5468-43F8-8A6F-EFDAE63A71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970" y="3490"/>
              <a:ext cx="377" cy="0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3576" name="Line 19">
              <a:extLst>
                <a:ext uri="{FF2B5EF4-FFF2-40B4-BE49-F238E27FC236}">
                  <a16:creationId xmlns:a16="http://schemas.microsoft.com/office/drawing/2014/main" id="{6D611B0B-AD94-4D8F-88A0-F63CAC64F6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77" y="3490"/>
              <a:ext cx="422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3577" name="Line 20">
              <a:extLst>
                <a:ext uri="{FF2B5EF4-FFF2-40B4-BE49-F238E27FC236}">
                  <a16:creationId xmlns:a16="http://schemas.microsoft.com/office/drawing/2014/main" id="{007D311F-31E5-4F66-82DC-B3ABC6FF32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99" y="3548"/>
              <a:ext cx="352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</p:grpSp>
      <p:sp>
        <p:nvSpPr>
          <p:cNvPr id="23557" name="Text Box 5">
            <a:extLst>
              <a:ext uri="{FF2B5EF4-FFF2-40B4-BE49-F238E27FC236}">
                <a16:creationId xmlns:a16="http://schemas.microsoft.com/office/drawing/2014/main" id="{40C3E9AD-7A53-4039-8120-84C11114F4C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5875" y="26988"/>
            <a:ext cx="46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FE807C9-DA59-4C2D-AA4E-92B53581B203}"/>
              </a:ext>
            </a:extLst>
          </p:cNvPr>
          <p:cNvSpPr/>
          <p:nvPr/>
        </p:nvSpPr>
        <p:spPr bwMode="auto">
          <a:xfrm rot="5400000">
            <a:off x="6477000" y="1790700"/>
            <a:ext cx="1600200" cy="2514600"/>
          </a:xfrm>
          <a:prstGeom prst="rightBrace">
            <a:avLst/>
          </a:prstGeom>
          <a:solidFill>
            <a:srgbClr val="FF6600">
              <a:alpha val="40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marL="3175" algn="ctr">
              <a:defRPr/>
            </a:pPr>
            <a:r>
              <a:rPr lang="en-US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pitchFamily="-65" charset="-128"/>
              </a:rPr>
              <a:t>Results focus of corporate or sector plan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9C4AF20C-B836-442E-BD6B-B0095535332E}"/>
              </a:ext>
            </a:extLst>
          </p:cNvPr>
          <p:cNvSpPr/>
          <p:nvPr/>
        </p:nvSpPr>
        <p:spPr bwMode="auto">
          <a:xfrm rot="5400000">
            <a:off x="3846531" y="1868471"/>
            <a:ext cx="1362635" cy="2197698"/>
          </a:xfrm>
          <a:prstGeom prst="rightBrace">
            <a:avLst/>
          </a:prstGeom>
          <a:solidFill>
            <a:srgbClr val="FF6600">
              <a:alpha val="35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  <a:cs typeface="ＭＳ Ｐゴシック" pitchFamily="-65" charset="-128"/>
              </a:rPr>
              <a:t>Results focus of CD strategy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5CC5237-1BB9-4239-9227-A542087A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19200"/>
            <a:ext cx="7529513" cy="793750"/>
          </a:xfrm>
        </p:spPr>
        <p:txBody>
          <a:bodyPr/>
          <a:lstStyle/>
          <a:p>
            <a:r>
              <a:rPr lang="en-GB" altLang="en-US" sz="2400" i="1"/>
              <a:t>Changes in organisational/ sector capacity</a:t>
            </a:r>
            <a:endParaRPr lang="en-US" altLang="en-US" sz="2400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F25C9-AF26-470B-9C12-3C03A09F0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4419600"/>
          </a:xfrm>
        </p:spPr>
        <p:txBody>
          <a:bodyPr/>
          <a:lstStyle/>
          <a:p>
            <a:pPr lvl="1"/>
            <a:r>
              <a:rPr lang="en-GB" altLang="en-US" b="0"/>
              <a:t>can be monitored in many ways:</a:t>
            </a:r>
          </a:p>
          <a:p>
            <a:pPr lvl="3"/>
            <a:r>
              <a:rPr lang="en-GB" altLang="en-US">
                <a:solidFill>
                  <a:srgbClr val="0F5494"/>
                </a:solidFill>
                <a:latin typeface="Arial" panose="020B0604020202020204" pitchFamily="34" charset="0"/>
              </a:rPr>
              <a:t>Conduct periodic (self) assessments against a baseline</a:t>
            </a:r>
          </a:p>
          <a:p>
            <a:pPr lvl="3"/>
            <a:r>
              <a:rPr lang="en-GB" altLang="en-US">
                <a:solidFill>
                  <a:srgbClr val="0F5494"/>
                </a:solidFill>
                <a:latin typeface="Arial" panose="020B0604020202020204" pitchFamily="34" charset="0"/>
              </a:rPr>
              <a:t>Conduct Assessments that are Peer-based or benchmarked against recognised standards</a:t>
            </a:r>
          </a:p>
          <a:p>
            <a:pPr lvl="3"/>
            <a:endParaRPr lang="en-GB" altLang="en-US" sz="800">
              <a:solidFill>
                <a:srgbClr val="0F5494"/>
              </a:solidFill>
              <a:latin typeface="Arial" panose="020B0604020202020204" pitchFamily="34" charset="0"/>
            </a:endParaRPr>
          </a:p>
          <a:p>
            <a:pPr lvl="1"/>
            <a:r>
              <a:rPr lang="en-GB" altLang="en-US" b="0"/>
              <a:t>Indicators need to be jointly selected and understood, not imposed</a:t>
            </a:r>
          </a:p>
          <a:p>
            <a:pPr lvl="1">
              <a:buFontTx/>
              <a:buNone/>
            </a:pPr>
            <a:endParaRPr lang="en-GB" altLang="en-US" b="0"/>
          </a:p>
          <a:p>
            <a:pPr lvl="1"/>
            <a:r>
              <a:rPr lang="en-GB" altLang="en-US" b="0"/>
              <a:t>Both quantitative and qualitative indicators required to capture both tangible and intangible elements of capacity</a:t>
            </a:r>
          </a:p>
          <a:p>
            <a:pPr lvl="1">
              <a:buFontTx/>
              <a:buNone/>
            </a:pPr>
            <a:endParaRPr lang="en-GB" altLang="en-US" b="0"/>
          </a:p>
          <a:p>
            <a:pPr lvl="1"/>
            <a:r>
              <a:rPr lang="en-GB" altLang="en-US" b="0"/>
              <a:t>Consider use of innovative methodologies such as MSC, outcome mapping, and appreciative enquiry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97C5A26B-6A5E-4E7C-8344-DCEADDFD2C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66800"/>
            <a:ext cx="8077200" cy="685800"/>
          </a:xfrm>
        </p:spPr>
        <p:txBody>
          <a:bodyPr/>
          <a:lstStyle/>
          <a:p>
            <a:r>
              <a:rPr lang="en-GB" altLang="en-US" sz="2400"/>
              <a:t>Monitoring the Quality of the </a:t>
            </a:r>
            <a:r>
              <a:rPr lang="en-GB" altLang="en-US" sz="2400">
                <a:solidFill>
                  <a:srgbClr val="FF0000"/>
                </a:solidFill>
              </a:rPr>
              <a:t>Change Process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ADBD261-12EE-42F0-95BA-6D246C68588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305800" cy="4572000"/>
          </a:xfrm>
          <a:ln>
            <a:solidFill>
              <a:schemeClr val="tx1"/>
            </a:solidFill>
          </a:ln>
        </p:spPr>
        <p:txBody>
          <a:bodyPr vert="vert270">
            <a:normAutofit/>
          </a:bodyPr>
          <a:lstStyle/>
          <a:p>
            <a:pPr>
              <a:buFont typeface="Times" pitchFamily="-65" charset="0"/>
              <a:buNone/>
              <a:defRPr/>
            </a:pPr>
            <a:endParaRPr lang="en-US" sz="800" dirty="0">
              <a:cs typeface="ＭＳ Ｐゴシック" pitchFamily="-65" charset="-128"/>
            </a:endParaRPr>
          </a:p>
        </p:txBody>
      </p:sp>
      <p:grpSp>
        <p:nvGrpSpPr>
          <p:cNvPr id="25604" name="Group 4">
            <a:extLst>
              <a:ext uri="{FF2B5EF4-FFF2-40B4-BE49-F238E27FC236}">
                <a16:creationId xmlns:a16="http://schemas.microsoft.com/office/drawing/2014/main" id="{5F1C4960-E7DD-4234-89E9-2B89B06A22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7088" y="1989138"/>
            <a:ext cx="7848600" cy="4306887"/>
            <a:chOff x="5360" y="1981"/>
            <a:chExt cx="5925" cy="3293"/>
          </a:xfrm>
        </p:grpSpPr>
        <p:sp>
          <p:nvSpPr>
            <p:cNvPr id="25608" name="AutoShape 5">
              <a:extLst>
                <a:ext uri="{FF2B5EF4-FFF2-40B4-BE49-F238E27FC236}">
                  <a16:creationId xmlns:a16="http://schemas.microsoft.com/office/drawing/2014/main" id="{DA4FA414-8199-4A46-AD95-2BE1B465365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60" y="1981"/>
              <a:ext cx="5925" cy="3293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en-US"/>
            </a:p>
          </p:txBody>
        </p:sp>
        <p:sp>
          <p:nvSpPr>
            <p:cNvPr id="31751" name="Oval 6">
              <a:extLst>
                <a:ext uri="{FF2B5EF4-FFF2-40B4-BE49-F238E27FC236}">
                  <a16:creationId xmlns:a16="http://schemas.microsoft.com/office/drawing/2014/main" id="{E31FF219-0FB9-4BAC-B309-B16709155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" y="4357"/>
              <a:ext cx="700" cy="634"/>
            </a:xfrm>
            <a:prstGeom prst="ellipse">
              <a:avLst/>
            </a:prstGeom>
            <a:solidFill>
              <a:srgbClr val="F2F2F2">
                <a:alpha val="74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glow rad="101600">
                <a:srgbClr val="FF0000">
                  <a:alpha val="75000"/>
                </a:srgbClr>
              </a:glow>
            </a:effectLst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zh-CN" sz="1400" b="1">
                  <a:solidFill>
                    <a:srgbClr val="000000"/>
                  </a:solidFill>
                  <a:latin typeface="Trebuchet MS" pitchFamily="-65" charset="0"/>
                  <a:cs typeface="Times New Roman" pitchFamily="-65" charset="0"/>
                </a:rPr>
                <a:t>CD support</a:t>
              </a:r>
              <a:r>
                <a:rPr lang="da-DK" altLang="zh-CN" sz="1000" b="1">
                  <a:solidFill>
                    <a:srgbClr val="000000"/>
                  </a:solidFill>
                  <a:latin typeface="Trebuchet MS" pitchFamily="-65" charset="0"/>
                  <a:cs typeface="Times New Roman" pitchFamily="-65" charset="0"/>
                </a:rPr>
                <a:t> </a:t>
              </a:r>
              <a:endParaRPr lang="en-US" altLang="en-US" b="1">
                <a:solidFill>
                  <a:srgbClr val="000000"/>
                </a:solidFill>
                <a:cs typeface="Times New Roman" pitchFamily="-65" charset="0"/>
              </a:endParaRPr>
            </a:p>
          </p:txBody>
        </p:sp>
        <p:sp>
          <p:nvSpPr>
            <p:cNvPr id="31752" name="Oval 7">
              <a:extLst>
                <a:ext uri="{FF2B5EF4-FFF2-40B4-BE49-F238E27FC236}">
                  <a16:creationId xmlns:a16="http://schemas.microsoft.com/office/drawing/2014/main" id="{8E3ACC76-1359-46EF-908A-35423B73FC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8" y="3801"/>
              <a:ext cx="1047" cy="1108"/>
            </a:xfrm>
            <a:prstGeom prst="ellipse">
              <a:avLst/>
            </a:prstGeom>
            <a:solidFill>
              <a:srgbClr val="F2F2F2">
                <a:alpha val="74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glow rad="101600">
                <a:srgbClr val="FF0000">
                  <a:alpha val="75000"/>
                </a:srgbClr>
              </a:glow>
            </a:effectLst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endParaRPr lang="da-DK" altLang="zh-CN" sz="1000" b="1">
                <a:latin typeface="Trebuchet MS" pitchFamily="-65" charset="0"/>
                <a:cs typeface="Times New Roman" pitchFamily="-65" charset="0"/>
              </a:endParaRPr>
            </a:p>
            <a:p>
              <a:pPr eaLnBrk="1" hangingPunct="1">
                <a:defRPr/>
              </a:pPr>
              <a:endParaRPr lang="da-DK" altLang="zh-CN" sz="1000" b="1">
                <a:latin typeface="Trebuchet MS" pitchFamily="-65" charset="0"/>
                <a:cs typeface="Times New Roman" pitchFamily="-65" charset="0"/>
              </a:endParaRPr>
            </a:p>
            <a:p>
              <a:pPr algn="ctr" eaLnBrk="1" hangingPunct="1">
                <a:defRPr/>
              </a:pPr>
              <a:r>
                <a:rPr lang="da-DK" altLang="zh-CN" sz="1000" b="1">
                  <a:latin typeface="Trebuchet MS" pitchFamily="-65" charset="0"/>
                  <a:cs typeface="Times New Roman" pitchFamily="-65" charset="0"/>
                </a:rPr>
                <a:t>  </a:t>
              </a:r>
              <a:r>
                <a:rPr lang="da-DK" altLang="zh-CN" b="1">
                  <a:solidFill>
                    <a:srgbClr val="000000"/>
                  </a:solidFill>
                  <a:latin typeface="Trebuchet MS" pitchFamily="-65" charset="0"/>
                  <a:cs typeface="Times New Roman" pitchFamily="-65" charset="0"/>
                </a:rPr>
                <a:t>CD </a:t>
              </a:r>
              <a:r>
                <a:rPr lang="en-GB" altLang="zh-CN" b="1">
                  <a:solidFill>
                    <a:srgbClr val="000000"/>
                  </a:solidFill>
                  <a:latin typeface="Trebuchet MS" pitchFamily="-65" charset="0"/>
                  <a:cs typeface="Times New Roman" pitchFamily="-65" charset="0"/>
                </a:rPr>
                <a:t>processes</a:t>
              </a:r>
              <a:r>
                <a:rPr lang="en-GB" altLang="zh-CN" sz="1000" b="1">
                  <a:latin typeface="Trebuchet MS" pitchFamily="-65" charset="0"/>
                  <a:cs typeface="Times New Roman" pitchFamily="-65" charset="0"/>
                </a:rPr>
                <a:t> </a:t>
              </a:r>
              <a:endParaRPr lang="en-GB" altLang="en-US" b="1">
                <a:cs typeface="Times New Roman" pitchFamily="-65" charset="0"/>
              </a:endParaRPr>
            </a:p>
          </p:txBody>
        </p:sp>
        <p:sp>
          <p:nvSpPr>
            <p:cNvPr id="25615" name="Oval 8">
              <a:extLst>
                <a:ext uri="{FF2B5EF4-FFF2-40B4-BE49-F238E27FC236}">
                  <a16:creationId xmlns:a16="http://schemas.microsoft.com/office/drawing/2014/main" id="{E3AF4616-1EF7-424A-ABB7-DFB698714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" y="2931"/>
              <a:ext cx="1281" cy="126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Recurrent inputs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5616" name="Oval 9">
              <a:extLst>
                <a:ext uri="{FF2B5EF4-FFF2-40B4-BE49-F238E27FC236}">
                  <a16:creationId xmlns:a16="http://schemas.microsoft.com/office/drawing/2014/main" id="{393C0066-73EB-4B41-8505-BE99F2557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1" y="2773"/>
              <a:ext cx="1397" cy="142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Capacity</a:t>
              </a:r>
              <a:endParaRPr lang="en-US" altLang="zh-CN" sz="1000" b="1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617" name="Oval 10">
              <a:extLst>
                <a:ext uri="{FF2B5EF4-FFF2-40B4-BE49-F238E27FC236}">
                  <a16:creationId xmlns:a16="http://schemas.microsoft.com/office/drawing/2014/main" id="{7E8BF458-B264-400D-BE25-59D6499F0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9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Outputs</a:t>
              </a:r>
              <a:endParaRPr lang="en-US" altLang="en-US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5618" name="Oval 11">
              <a:extLst>
                <a:ext uri="{FF2B5EF4-FFF2-40B4-BE49-F238E27FC236}">
                  <a16:creationId xmlns:a16="http://schemas.microsoft.com/office/drawing/2014/main" id="{4B5E9436-68A7-41FF-9F48-4496C940DB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7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Outcomes</a:t>
              </a:r>
              <a:endParaRPr lang="en-US" altLang="en-US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5619" name="Oval 12">
              <a:extLst>
                <a:ext uri="{FF2B5EF4-FFF2-40B4-BE49-F238E27FC236}">
                  <a16:creationId xmlns:a16="http://schemas.microsoft.com/office/drawing/2014/main" id="{373E5181-F026-4B66-A61E-2546CB018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5" y="2931"/>
              <a:ext cx="1050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8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Wider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impact</a:t>
              </a:r>
              <a:endParaRPr lang="en-US" altLang="en-US" sz="14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758" name="Oval 13">
              <a:extLst>
                <a:ext uri="{FF2B5EF4-FFF2-40B4-BE49-F238E27FC236}">
                  <a16:creationId xmlns:a16="http://schemas.microsoft.com/office/drawing/2014/main" id="{F9333763-48B3-48BD-8183-7E8D60E141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3" y="3714"/>
              <a:ext cx="698" cy="633"/>
            </a:xfrm>
            <a:prstGeom prst="ellipse">
              <a:avLst/>
            </a:prstGeom>
            <a:solidFill>
              <a:srgbClr val="F2F2F2">
                <a:alpha val="74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glow rad="101600">
                <a:srgbClr val="FF0000">
                  <a:alpha val="75000"/>
                </a:srgbClr>
              </a:glow>
            </a:effectLst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2pPr>
              <a:lvl3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3pPr>
              <a:lvl4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4pPr>
              <a:lvl5pPr eaLnBrk="0" hangingPunct="0"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itchFamily="-65" charset="0"/>
                  <a:ea typeface="ＭＳ Ｐゴシック" pitchFamily="-65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zh-CN" sz="1300" b="1">
                  <a:solidFill>
                    <a:srgbClr val="000000"/>
                  </a:solidFill>
                  <a:latin typeface="Trebuchet MS" pitchFamily="-65" charset="0"/>
                  <a:cs typeface="Times New Roman" pitchFamily="-65" charset="0"/>
                </a:rPr>
                <a:t>Internal resour-ces </a:t>
              </a:r>
              <a:endParaRPr lang="en-US" altLang="en-US" sz="1300" b="1">
                <a:solidFill>
                  <a:srgbClr val="000000"/>
                </a:solidFill>
                <a:cs typeface="Times New Roman" pitchFamily="-65" charset="0"/>
              </a:endParaRPr>
            </a:p>
          </p:txBody>
        </p:sp>
        <p:sp>
          <p:nvSpPr>
            <p:cNvPr id="25623" name="Line 14">
              <a:extLst>
                <a:ext uri="{FF2B5EF4-FFF2-40B4-BE49-F238E27FC236}">
                  <a16:creationId xmlns:a16="http://schemas.microsoft.com/office/drawing/2014/main" id="{E8F180FB-0C3F-4F57-B310-8E0426D3BA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61" y="4480"/>
              <a:ext cx="277" cy="19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5624" name="Line 15">
              <a:extLst>
                <a:ext uri="{FF2B5EF4-FFF2-40B4-BE49-F238E27FC236}">
                  <a16:creationId xmlns:a16="http://schemas.microsoft.com/office/drawing/2014/main" id="{7BBFB613-C618-47E6-B0AC-BEE9BEF626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94" y="3781"/>
              <a:ext cx="228" cy="250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5625" name="Line 16">
              <a:extLst>
                <a:ext uri="{FF2B5EF4-FFF2-40B4-BE49-F238E27FC236}">
                  <a16:creationId xmlns:a16="http://schemas.microsoft.com/office/drawing/2014/main" id="{10FBD951-DDA3-46FD-9C64-75E93EC96C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89" y="3956"/>
              <a:ext cx="391" cy="20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5626" name="Line 17">
              <a:extLst>
                <a:ext uri="{FF2B5EF4-FFF2-40B4-BE49-F238E27FC236}">
                  <a16:creationId xmlns:a16="http://schemas.microsoft.com/office/drawing/2014/main" id="{5A9CA210-1DF5-4D83-893D-7357678F9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61" y="3548"/>
              <a:ext cx="336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5627" name="Line 18">
              <a:extLst>
                <a:ext uri="{FF2B5EF4-FFF2-40B4-BE49-F238E27FC236}">
                  <a16:creationId xmlns:a16="http://schemas.microsoft.com/office/drawing/2014/main" id="{01900901-5D3B-43F3-8533-14820845E5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28" y="3548"/>
              <a:ext cx="434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5628" name="Line 19">
              <a:extLst>
                <a:ext uri="{FF2B5EF4-FFF2-40B4-BE49-F238E27FC236}">
                  <a16:creationId xmlns:a16="http://schemas.microsoft.com/office/drawing/2014/main" id="{56331114-11B9-4200-9B50-0D6FA7CD2A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877" y="3548"/>
              <a:ext cx="422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25629" name="Line 20">
              <a:extLst>
                <a:ext uri="{FF2B5EF4-FFF2-40B4-BE49-F238E27FC236}">
                  <a16:creationId xmlns:a16="http://schemas.microsoft.com/office/drawing/2014/main" id="{E825DAB1-B953-42A8-BDF2-4016E66920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99" y="3548"/>
              <a:ext cx="294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</p:grpSp>
      <p:sp>
        <p:nvSpPr>
          <p:cNvPr id="25605" name="Text Box 5">
            <a:extLst>
              <a:ext uri="{FF2B5EF4-FFF2-40B4-BE49-F238E27FC236}">
                <a16:creationId xmlns:a16="http://schemas.microsoft.com/office/drawing/2014/main" id="{D1CD9790-0E13-4804-AF52-BF8251DF7C49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5875" y="26988"/>
            <a:ext cx="46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42E9B63-6F9C-4BBB-BDB4-6822242BA203}"/>
              </a:ext>
            </a:extLst>
          </p:cNvPr>
          <p:cNvSpPr/>
          <p:nvPr/>
        </p:nvSpPr>
        <p:spPr bwMode="auto">
          <a:xfrm rot="5400000">
            <a:off x="6477000" y="1790700"/>
            <a:ext cx="1600200" cy="2514600"/>
          </a:xfrm>
          <a:prstGeom prst="rightBrace">
            <a:avLst/>
          </a:prstGeom>
          <a:solidFill>
            <a:srgbClr val="FF6600">
              <a:alpha val="40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marL="3175" algn="ctr">
              <a:defRPr/>
            </a:pPr>
            <a:r>
              <a:rPr lang="en-US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pitchFamily="-65" charset="-128"/>
              </a:rPr>
              <a:t>Results focus of corporate or sector plan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0C8AD6A2-DC96-4B6C-B729-5FFB70438B67}"/>
              </a:ext>
            </a:extLst>
          </p:cNvPr>
          <p:cNvSpPr/>
          <p:nvPr/>
        </p:nvSpPr>
        <p:spPr bwMode="auto">
          <a:xfrm rot="5400000">
            <a:off x="3846531" y="1868471"/>
            <a:ext cx="1362635" cy="2197698"/>
          </a:xfrm>
          <a:prstGeom prst="rightBrace">
            <a:avLst/>
          </a:prstGeom>
          <a:solidFill>
            <a:srgbClr val="FF6600">
              <a:alpha val="35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  <a:cs typeface="ＭＳ Ｐゴシック" pitchFamily="-65" charset="-128"/>
              </a:rPr>
              <a:t>Results focus of CD strategy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5A8A955-D4C2-4DF8-A81A-7FCA51FD4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90600"/>
            <a:ext cx="8915400" cy="738188"/>
          </a:xfrm>
        </p:spPr>
        <p:txBody>
          <a:bodyPr/>
          <a:lstStyle/>
          <a:p>
            <a:br>
              <a:rPr lang="en-GB" altLang="en-US" sz="2700"/>
            </a:br>
            <a:r>
              <a:rPr lang="en-GB" altLang="en-US" sz="2400" i="1"/>
              <a:t>Monitoring the Change Process  </a:t>
            </a:r>
            <a:br>
              <a:rPr lang="en-GB" altLang="en-US" sz="2700"/>
            </a:br>
            <a:endParaRPr lang="en-US" altLang="en-US" sz="2700"/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F20BF33A-DFAF-4A5A-BDE2-E8D4496B9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875213"/>
          </a:xfrm>
        </p:spPr>
        <p:txBody>
          <a:bodyPr/>
          <a:lstStyle/>
          <a:p>
            <a:pPr lvl="1"/>
            <a:r>
              <a:rPr lang="en-GB" altLang="en-US" b="0"/>
              <a:t>Success depends on joint effort so </a:t>
            </a:r>
            <a:r>
              <a:rPr lang="en-GB" altLang="en-US"/>
              <a:t>mutual</a:t>
            </a:r>
            <a:r>
              <a:rPr lang="en-GB" altLang="en-US" b="0"/>
              <a:t> performance monitoring is important</a:t>
            </a:r>
          </a:p>
          <a:p>
            <a:pPr lvl="2"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What the country partner has done in terms of leading the process</a:t>
            </a:r>
          </a:p>
          <a:p>
            <a:pPr lvl="2">
              <a:buFontTx/>
              <a:buChar char="•"/>
            </a:pPr>
            <a:r>
              <a:rPr lang="en-GB" altLang="en-US" sz="2000">
                <a:latin typeface="Arial" panose="020B0604020202020204" pitchFamily="34" charset="0"/>
              </a:rPr>
              <a:t>What the external partner has done in terms of supporting the process</a:t>
            </a:r>
          </a:p>
          <a:p>
            <a:pPr lvl="3"/>
            <a:endParaRPr lang="en-GB" altLang="en-US" sz="800">
              <a:solidFill>
                <a:srgbClr val="0F5494"/>
              </a:solidFill>
              <a:latin typeface="Arial" panose="020B0604020202020204" pitchFamily="34" charset="0"/>
            </a:endParaRPr>
          </a:p>
          <a:p>
            <a:pPr lvl="1"/>
            <a:r>
              <a:rPr lang="en-GB" altLang="en-US" b="0"/>
              <a:t>Can be applied at program level but also at level of individual expert, action</a:t>
            </a:r>
          </a:p>
          <a:p>
            <a:pPr lvl="1">
              <a:buFontTx/>
              <a:buNone/>
            </a:pPr>
            <a:endParaRPr lang="en-GB" altLang="en-US" sz="800" b="0"/>
          </a:p>
          <a:p>
            <a:pPr lvl="1"/>
            <a:r>
              <a:rPr lang="en-GB" altLang="en-US" b="0"/>
              <a:t>Need to also take account of changing contextual/ PEA factors during review</a:t>
            </a:r>
            <a:endParaRPr lang="en-GB" altLang="en-US" sz="900" b="0"/>
          </a:p>
          <a:p>
            <a:pPr lvl="1">
              <a:buFontTx/>
              <a:buNone/>
            </a:pPr>
            <a:r>
              <a:rPr lang="en-GB" altLang="en-US" sz="900" b="0"/>
              <a:t> </a:t>
            </a:r>
          </a:p>
          <a:p>
            <a:pPr lvl="1"/>
            <a:r>
              <a:rPr lang="en-GB" altLang="en-US" b="0"/>
              <a:t>Arrange as periodic performance dialogue using a structured format</a:t>
            </a:r>
          </a:p>
          <a:p>
            <a:pPr lvl="1">
              <a:buFontTx/>
              <a:buNone/>
            </a:pPr>
            <a:endParaRPr lang="en-GB" altLang="en-US" sz="1000" b="0"/>
          </a:p>
          <a:p>
            <a:pPr lvl="1"/>
            <a:r>
              <a:rPr lang="en-GB" altLang="en-US" b="0"/>
              <a:t>Use of QC in EAMR and ROM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4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FA2C759-B8EC-4932-96E3-BD927828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0"/>
            <a:ext cx="6629400" cy="679450"/>
          </a:xfrm>
        </p:spPr>
        <p:txBody>
          <a:bodyPr/>
          <a:lstStyle/>
          <a:p>
            <a:br>
              <a:rPr lang="en-GB" altLang="en-US" sz="2700"/>
            </a:br>
            <a:r>
              <a:rPr lang="en-GB" altLang="en-US" sz="2700" i="1"/>
              <a:t>Examples of lead questions</a:t>
            </a:r>
            <a:br>
              <a:rPr lang="en-GB" altLang="en-US" sz="2700"/>
            </a:br>
            <a:endParaRPr lang="en-US" altLang="en-US" sz="27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E1BE2-D308-4616-8F96-4F136EA4F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418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1900" b="1"/>
              <a:t>How has the context changed during the course of implementation? (Risks and Assumptions)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Have enabling and constraining factors increased/ decreased?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Has the program responded to a changing context?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90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900" b="1"/>
              <a:t>Have the right processes been used to achieve the desired changes in capacity?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Is the external assistance appropriate and performing?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Is the partner change management appropriate and effective?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900"/>
              <a:t>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altLang="en-US" sz="1900" b="1"/>
              <a:t>Are results being achieved in terms of enhanced capacity and performance?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What evidence is there of improved capacity and performance 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What is aggregate effect of strengthening different components of capacity on overall capabilities?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Has adequate time elapsed to confirm that change is occurring?</a:t>
            </a:r>
          </a:p>
          <a:p>
            <a:pPr lvl="1">
              <a:lnSpc>
                <a:spcPct val="80000"/>
              </a:lnSpc>
            </a:pPr>
            <a:r>
              <a:rPr lang="en-GB" altLang="en-US" sz="1600" b="0"/>
              <a:t>What factors beyond program interventions are influencing results?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F4288D4F-DE05-45C2-A7EB-D48093B0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C907690-4A43-43D1-9B5E-D7AFA51F503C}" type="slidenum">
              <a:rPr lang="en-GB" altLang="en-US" sz="1400">
                <a:solidFill>
                  <a:schemeClr val="tx1"/>
                </a:solidFill>
              </a:rPr>
              <a:pPr eaLnBrk="1" hangingPunct="1"/>
              <a:t>25</a:t>
            </a:fld>
            <a:endParaRPr lang="en-GB" altLang="en-US" sz="1400">
              <a:solidFill>
                <a:schemeClr val="tx1"/>
              </a:solidFill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C56A6D6-0F9F-46C1-A94B-CE43FA7D0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7786688" cy="609600"/>
          </a:xfrm>
        </p:spPr>
        <p:txBody>
          <a:bodyPr/>
          <a:lstStyle/>
          <a:p>
            <a:r>
              <a:rPr lang="en-GB" altLang="en-US" sz="2400" i="1"/>
              <a:t>Who Does What - Monitoring roles</a:t>
            </a:r>
          </a:p>
        </p:txBody>
      </p:sp>
      <p:graphicFrame>
        <p:nvGraphicFramePr>
          <p:cNvPr id="167965" name="Group 29">
            <a:extLst>
              <a:ext uri="{FF2B5EF4-FFF2-40B4-BE49-F238E27FC236}">
                <a16:creationId xmlns:a16="http://schemas.microsoft.com/office/drawing/2014/main" id="{37B026C7-D17D-4229-8F74-FECC79AEF91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915400" cy="5240338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939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Who does what?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endParaRPr kumimoji="0" lang="en-GB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F5494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Monitoring of: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The partner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The EC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8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103C72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Inputs &amp; processes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... periodic, systematic dialogue about mutual performance with TC personnel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...together with partner; periodic dialogue about summary of performance assessment; brokering of conflicts, adjustments of timeframes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103C72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Outputs &amp; outcomes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...has main responsibility; can be government but also CS watchdogs, parliament etc. Serves learning, management and domestic accountability</a:t>
                      </a:r>
                      <a:endParaRPr kumimoji="0" lang="en-GB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...help ensure that results are monitored appropriately; that results of CD monitoring are fed back in adjustments to CD programmes or operations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4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103C72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Outcomes &amp; impact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...has prime responsibility; government but also think-tanks, advocacy groups, universities; serves learning and domestic accountability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" pitchFamily="-65" charset="0"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...mainly to ‘monitor the monitoring by the partner’ with focus on the capacity of the domestic monitoring system (and support it)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698" name="Text Box 5">
            <a:extLst>
              <a:ext uri="{FF2B5EF4-FFF2-40B4-BE49-F238E27FC236}">
                <a16:creationId xmlns:a16="http://schemas.microsoft.com/office/drawing/2014/main" id="{F1F18536-552F-445B-804F-ACB2DF08D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763" y="0"/>
            <a:ext cx="157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BD6D0BA9-FA43-4602-85B7-19CFDA40490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52513"/>
            <a:ext cx="9144000" cy="1066800"/>
          </a:xfrm>
        </p:spPr>
        <p:txBody>
          <a:bodyPr/>
          <a:lstStyle/>
          <a:p>
            <a:pPr algn="ctr">
              <a:defRPr/>
            </a:pPr>
            <a:r>
              <a:rPr lang="fr-FR" sz="2600" kern="1200" dirty="0">
                <a:solidFill>
                  <a:srgbClr val="C00000"/>
                </a:solidFill>
                <a:cs typeface="+mn-cs"/>
              </a:rPr>
              <a:t>CD Evaluation </a:t>
            </a:r>
            <a:r>
              <a:rPr lang="fr-FR" sz="2600" kern="1200" dirty="0" err="1">
                <a:solidFill>
                  <a:srgbClr val="C00000"/>
                </a:solidFill>
                <a:cs typeface="+mn-cs"/>
              </a:rPr>
              <a:t>methodology</a:t>
            </a:r>
            <a:r>
              <a:rPr lang="fr-FR" sz="2600" kern="1200" dirty="0">
                <a:solidFill>
                  <a:srgbClr val="C00000"/>
                </a:solidFill>
                <a:cs typeface="+mn-cs"/>
              </a:rPr>
              <a:t> (RAC)</a:t>
            </a:r>
            <a:br>
              <a:rPr lang="fr-FR" sz="2600" kern="1200" dirty="0">
                <a:solidFill>
                  <a:srgbClr val="C00000"/>
                </a:solidFill>
                <a:cs typeface="+mn-cs"/>
              </a:rPr>
            </a:br>
            <a:endParaRPr lang="fr-FR" sz="2600" kern="1200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29699" name="Text Box 4">
            <a:extLst>
              <a:ext uri="{FF2B5EF4-FFF2-40B4-BE49-F238E27FC236}">
                <a16:creationId xmlns:a16="http://schemas.microsoft.com/office/drawing/2014/main" id="{1C0052DE-677D-4798-AC18-27CE3D659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293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000"/>
              <a:t>The evaluation methodology has unpacked the concept of developed capacities according to a mix of hard and soft capabilities.</a:t>
            </a:r>
            <a:endParaRPr lang="fr-FR" altLang="en-US" sz="2000"/>
          </a:p>
        </p:txBody>
      </p:sp>
      <p:pic>
        <p:nvPicPr>
          <p:cNvPr id="29700" name="Picture 5">
            <a:extLst>
              <a:ext uri="{FF2B5EF4-FFF2-40B4-BE49-F238E27FC236}">
                <a16:creationId xmlns:a16="http://schemas.microsoft.com/office/drawing/2014/main" id="{736FC45F-0304-4FB1-AED2-EE218E946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14500"/>
            <a:ext cx="7345363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8CE3B9F4-FE91-443D-A262-1A319F043901}"/>
              </a:ext>
            </a:extLst>
          </p:cNvPr>
          <p:cNvSpPr txBox="1">
            <a:spLocks/>
          </p:cNvSpPr>
          <p:nvPr/>
        </p:nvSpPr>
        <p:spPr bwMode="auto">
          <a:xfrm>
            <a:off x="250825" y="1125538"/>
            <a:ext cx="8445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3000" b="1"/>
              <a:t>EC Tools for monitoring CD processes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46B12543-4A7C-4AE6-9ABD-275DACE745D9}"/>
              </a:ext>
            </a:extLst>
          </p:cNvPr>
          <p:cNvSpPr txBox="1">
            <a:spLocks/>
          </p:cNvSpPr>
          <p:nvPr/>
        </p:nvSpPr>
        <p:spPr bwMode="auto">
          <a:xfrm>
            <a:off x="468313" y="2133600"/>
            <a:ext cx="82296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bg1"/>
              </a:buClr>
            </a:pPr>
            <a:r>
              <a:rPr lang="en-GB" altLang="en-US" sz="2400">
                <a:solidFill>
                  <a:srgbClr val="1E4649"/>
                </a:solidFill>
              </a:rPr>
              <a:t>CD Quality Assurance framework: monitor the process to achieve effective CD</a:t>
            </a:r>
          </a:p>
          <a:p>
            <a:pPr lvl="1">
              <a:spcBef>
                <a:spcPct val="20000"/>
              </a:spcBef>
              <a:buClr>
                <a:srgbClr val="009FBA"/>
              </a:buClr>
              <a:buFontTx/>
              <a:buChar char="•"/>
            </a:pPr>
            <a:endParaRPr lang="en-GB" altLang="en-US" sz="2000" b="1">
              <a:solidFill>
                <a:srgbClr val="800000"/>
              </a:solidFill>
            </a:endParaRPr>
          </a:p>
          <a:p>
            <a:pPr lvl="1">
              <a:spcBef>
                <a:spcPct val="20000"/>
              </a:spcBef>
              <a:buClr>
                <a:srgbClr val="009FBA"/>
              </a:buClr>
              <a:buFontTx/>
              <a:buChar char="•"/>
            </a:pPr>
            <a:r>
              <a:rPr lang="en-GB" altLang="en-US" sz="2000" b="1">
                <a:solidFill>
                  <a:srgbClr val="800000"/>
                </a:solidFill>
              </a:rPr>
              <a:t>The Quality Grid / oQSG2</a:t>
            </a:r>
          </a:p>
          <a:p>
            <a:pPr lvl="1">
              <a:spcBef>
                <a:spcPct val="20000"/>
              </a:spcBef>
              <a:buClr>
                <a:srgbClr val="009FBA"/>
              </a:buClr>
            </a:pPr>
            <a:r>
              <a:rPr lang="fr-BE" altLang="en-US" sz="2000" b="1">
                <a:solidFill>
                  <a:srgbClr val="800000"/>
                </a:solidFill>
              </a:rPr>
              <a:t>		(Peer review)</a:t>
            </a:r>
            <a:endParaRPr lang="en-GB" altLang="en-US" sz="2000" b="1">
              <a:solidFill>
                <a:srgbClr val="800000"/>
              </a:solidFill>
            </a:endParaRPr>
          </a:p>
          <a:p>
            <a:pPr lvl="1">
              <a:spcBef>
                <a:spcPct val="20000"/>
              </a:spcBef>
              <a:buClr>
                <a:srgbClr val="009FBA"/>
              </a:buClr>
              <a:buFontTx/>
              <a:buChar char="•"/>
            </a:pPr>
            <a:endParaRPr lang="en-GB" altLang="en-US" sz="2000" b="1">
              <a:solidFill>
                <a:srgbClr val="800000"/>
              </a:solidFill>
            </a:endParaRPr>
          </a:p>
          <a:p>
            <a:pPr lvl="1">
              <a:spcBef>
                <a:spcPct val="20000"/>
              </a:spcBef>
              <a:buClr>
                <a:srgbClr val="009FBA"/>
              </a:buClr>
              <a:buFontTx/>
              <a:buChar char="•"/>
            </a:pPr>
            <a:r>
              <a:rPr lang="en-GB" altLang="en-US" sz="2000" b="1">
                <a:solidFill>
                  <a:srgbClr val="800000"/>
                </a:solidFill>
              </a:rPr>
              <a:t>The ROM	</a:t>
            </a:r>
          </a:p>
          <a:p>
            <a:pPr lvl="1">
              <a:spcBef>
                <a:spcPct val="20000"/>
              </a:spcBef>
              <a:buClr>
                <a:srgbClr val="009FBA"/>
              </a:buClr>
            </a:pPr>
            <a:r>
              <a:rPr lang="fr-BE" altLang="en-US" sz="2000" b="1">
                <a:solidFill>
                  <a:srgbClr val="800000"/>
                </a:solidFill>
              </a:rPr>
              <a:t>	(External « monitoring»)</a:t>
            </a:r>
          </a:p>
          <a:p>
            <a:pPr lvl="1">
              <a:spcBef>
                <a:spcPct val="20000"/>
              </a:spcBef>
              <a:buClr>
                <a:srgbClr val="009FBA"/>
              </a:buClr>
            </a:pPr>
            <a:endParaRPr lang="en-GB" altLang="en-US" sz="2000" b="1">
              <a:solidFill>
                <a:srgbClr val="800000"/>
              </a:solidFill>
            </a:endParaRPr>
          </a:p>
          <a:p>
            <a:pPr lvl="1">
              <a:spcBef>
                <a:spcPct val="20000"/>
              </a:spcBef>
              <a:buClr>
                <a:srgbClr val="009FBA"/>
              </a:buClr>
              <a:buFontTx/>
              <a:buChar char="•"/>
            </a:pPr>
            <a:r>
              <a:rPr lang="en-GB" altLang="en-US" sz="2000" b="1">
                <a:solidFill>
                  <a:srgbClr val="800000"/>
                </a:solidFill>
              </a:rPr>
              <a:t>The annual EAMR</a:t>
            </a:r>
          </a:p>
          <a:p>
            <a:pPr lvl="1">
              <a:spcBef>
                <a:spcPct val="20000"/>
              </a:spcBef>
              <a:buClr>
                <a:srgbClr val="009FBA"/>
              </a:buClr>
            </a:pPr>
            <a:r>
              <a:rPr lang="fr-BE" altLang="en-US" sz="2000" b="1">
                <a:solidFill>
                  <a:srgbClr val="800000"/>
                </a:solidFill>
              </a:rPr>
              <a:t>		(Self-assessment)</a:t>
            </a:r>
            <a:endParaRPr lang="en-US" altLang="en-US" sz="2000" b="1">
              <a:solidFill>
                <a:srgbClr val="800000"/>
              </a:solidFill>
            </a:endParaRPr>
          </a:p>
          <a:p>
            <a:pPr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endParaRPr lang="en-GB" altLang="en-US" sz="2400" i="1">
              <a:solidFill>
                <a:srgbClr val="800000"/>
              </a:solidFill>
            </a:endParaRPr>
          </a:p>
          <a:p>
            <a:pPr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endParaRPr lang="en-GB" altLang="en-US" sz="2400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3CB221CD-472C-4669-B457-CC9F5649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Exercise: </a:t>
            </a:r>
          </a:p>
        </p:txBody>
      </p:sp>
      <p:sp>
        <p:nvSpPr>
          <p:cNvPr id="31747" name="TextBox 2">
            <a:extLst>
              <a:ext uri="{FF2B5EF4-FFF2-40B4-BE49-F238E27FC236}">
                <a16:creationId xmlns:a16="http://schemas.microsoft.com/office/drawing/2014/main" id="{D4C5BA67-3061-439D-BE22-A5308549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8213" y="2816225"/>
            <a:ext cx="71247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262673"/>
                </a:solidFill>
              </a:rPr>
              <a:t>Formulate CD indicators</a:t>
            </a:r>
          </a:p>
          <a:p>
            <a:pPr algn="ctr" eaLnBrk="1" hangingPunct="1"/>
            <a:r>
              <a:rPr lang="en-US" altLang="en-US" sz="3600">
                <a:solidFill>
                  <a:srgbClr val="262673"/>
                </a:solidFill>
              </a:rPr>
              <a:t>based on the results chain developed earlier</a:t>
            </a:r>
          </a:p>
          <a:p>
            <a:pPr algn="ctr" eaLnBrk="1" hangingPunct="1"/>
            <a:endParaRPr lang="en-US" altLang="en-US" sz="3600">
              <a:solidFill>
                <a:srgbClr val="262673"/>
              </a:solidFill>
            </a:endParaRPr>
          </a:p>
          <a:p>
            <a:pPr algn="ctr" eaLnBrk="1" hangingPunct="1"/>
            <a:endParaRPr lang="en-US" altLang="en-US" sz="3600">
              <a:solidFill>
                <a:srgbClr val="262673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6EE57E3C-74A7-4AFE-A66C-BC1D15BB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67000"/>
            <a:ext cx="7786688" cy="1143000"/>
          </a:xfrm>
        </p:spPr>
        <p:txBody>
          <a:bodyPr/>
          <a:lstStyle/>
          <a:p>
            <a:pPr algn="ctr"/>
            <a:r>
              <a:rPr lang="en-US" altLang="en-US"/>
              <a:t>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FA7D573-8CD4-4D1E-B4E9-72C46A8E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214438"/>
            <a:ext cx="8429625" cy="1143000"/>
          </a:xfrm>
        </p:spPr>
        <p:txBody>
          <a:bodyPr/>
          <a:lstStyle/>
          <a:p>
            <a:pPr algn="ctr"/>
            <a:r>
              <a:rPr lang="en-GB" altLang="en-US" sz="2700" b="0"/>
              <a:t>CD Quality grid requirement: </a:t>
            </a:r>
            <a:br>
              <a:rPr lang="en-GB" altLang="en-US" sz="2700" b="0"/>
            </a:br>
            <a:r>
              <a:rPr lang="en-GB" altLang="en-US" sz="2400"/>
              <a:t>3. Clear link to results and expected outcomes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D4D1DB-A78E-48A8-AD6D-EE6330AD9F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5288" y="2420938"/>
          <a:ext cx="8229600" cy="4270375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081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3.1 Are results and/or 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outcomes defined beyond 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what the 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TC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 will deliver? Please give examples of key targeted results at the level of enhanced capacity of organisation(s), if relevant outputs that the organisation(s) produce or at the level of outcomes.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3.2 Have the 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country partners' inputs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, which are required to sustain the results of the programme, been identified and specified?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0F5494"/>
                        </a:solidFill>
                        <a:effectLst/>
                        <a:latin typeface="Verdana" pitchFamily="-65" charset="0"/>
                        <a:ea typeface="ＭＳ Ｐゴシック" pitchFamily="-65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3.3 What 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innovative forms of TC </a:t>
                      </a: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F5494"/>
                          </a:solidFill>
                          <a:effectLst/>
                          <a:latin typeface="Verdana" pitchFamily="-65" charset="0"/>
                          <a:ea typeface="ＭＳ Ｐゴシック" pitchFamily="-65" charset="-128"/>
                        </a:rPr>
                        <a:t>support have been considered, e.g. regional sources, staff exchanges or networking?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ED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80C01877-0D95-450A-BE9C-3C0480AF7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371600"/>
            <a:ext cx="8229600" cy="717550"/>
          </a:xfrm>
        </p:spPr>
        <p:txBody>
          <a:bodyPr/>
          <a:lstStyle/>
          <a:p>
            <a:r>
              <a:rPr lang="en-US" altLang="en-US" sz="2400" i="1"/>
              <a:t>Why Is this Criteria Important?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DD98698-C9C4-4FF5-A799-B048BA4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09800"/>
            <a:ext cx="8305800" cy="4343400"/>
          </a:xfrm>
        </p:spPr>
        <p:txBody>
          <a:bodyPr/>
          <a:lstStyle/>
          <a:p>
            <a:pPr lvl="1"/>
            <a:r>
              <a:rPr lang="en-US" altLang="en-US"/>
              <a:t>Thinking about results is at the heart of good design and management</a:t>
            </a:r>
          </a:p>
          <a:p>
            <a:pPr lvl="1">
              <a:buFontTx/>
              <a:buNone/>
            </a:pPr>
            <a:endParaRPr lang="en-US" altLang="en-US" sz="1000" b="0"/>
          </a:p>
          <a:p>
            <a:pPr lvl="1"/>
            <a:r>
              <a:rPr lang="en-US" altLang="en-US" b="0"/>
              <a:t>Capacity results are as important as other development results but </a:t>
            </a:r>
            <a:r>
              <a:rPr lang="en-US" altLang="en-US"/>
              <a:t>easily lost in the results chain</a:t>
            </a:r>
          </a:p>
          <a:p>
            <a:pPr lvl="1">
              <a:buFontTx/>
              <a:buNone/>
            </a:pPr>
            <a:endParaRPr lang="en-US" altLang="en-US" sz="1000" b="0"/>
          </a:p>
          <a:p>
            <a:pPr lvl="1"/>
            <a:r>
              <a:rPr lang="en-US" altLang="en-US"/>
              <a:t>How to capture Capacity Results?</a:t>
            </a:r>
            <a:endParaRPr lang="en-US" altLang="en-US" sz="1000"/>
          </a:p>
          <a:p>
            <a:pPr lvl="1">
              <a:buFontTx/>
              <a:buNone/>
            </a:pPr>
            <a:r>
              <a:rPr lang="en-US" altLang="en-US" sz="1000"/>
              <a:t>  </a:t>
            </a:r>
          </a:p>
          <a:p>
            <a:pPr lvl="2">
              <a:buFontTx/>
              <a:buChar char="•"/>
            </a:pPr>
            <a:r>
              <a:rPr lang="en-GB" altLang="en-US" sz="1800"/>
              <a:t>Think in terms of the </a:t>
            </a:r>
            <a:r>
              <a:rPr lang="en-GB" altLang="zh-CN" sz="1800">
                <a:ea typeface="SimSun" panose="02010600030101010101" pitchFamily="2" charset="-122"/>
              </a:rPr>
              <a:t>outputs (enhanced or modified) of the organization/system arising from CD process</a:t>
            </a:r>
          </a:p>
          <a:p>
            <a:pPr lvl="1">
              <a:buFontTx/>
              <a:buNone/>
            </a:pPr>
            <a:endParaRPr lang="en-GB" altLang="zh-CN" sz="1800" b="0">
              <a:ea typeface="SimSun" panose="02010600030101010101" pitchFamily="2" charset="-122"/>
            </a:endParaRPr>
          </a:p>
          <a:p>
            <a:pPr lvl="2" eaLnBrk="1" hangingPunct="1">
              <a:buFontTx/>
              <a:buChar char="•"/>
            </a:pPr>
            <a:r>
              <a:rPr lang="en-GB" altLang="en-US" sz="1800" b="1"/>
              <a:t>Think beyond what external support will achieve</a:t>
            </a:r>
            <a:r>
              <a:rPr lang="en-GB" altLang="en-US" sz="1800"/>
              <a:t>…since has only limited bearing on outcome</a:t>
            </a:r>
          </a:p>
          <a:p>
            <a:pPr lvl="1" eaLnBrk="1" hangingPunct="1"/>
            <a:endParaRPr lang="en-GB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>
            <a:extLst>
              <a:ext uri="{FF2B5EF4-FFF2-40B4-BE49-F238E27FC236}">
                <a16:creationId xmlns:a16="http://schemas.microsoft.com/office/drawing/2014/main" id="{A93B39A3-8DD7-428F-A294-FF073624ABCE}"/>
              </a:ext>
            </a:extLst>
          </p:cNvPr>
          <p:cNvSpPr/>
          <p:nvPr/>
        </p:nvSpPr>
        <p:spPr bwMode="auto">
          <a:xfrm>
            <a:off x="1447800" y="2514600"/>
            <a:ext cx="5257800" cy="4114800"/>
          </a:xfrm>
          <a:prstGeom prst="round2SameRect">
            <a:avLst/>
          </a:prstGeom>
          <a:solidFill>
            <a:srgbClr val="3E6FD2">
              <a:alpha val="41000"/>
            </a:srgbClr>
          </a:solidFill>
          <a:ln>
            <a:noFill/>
          </a:ln>
          <a:effectLst/>
        </p:spPr>
        <p:txBody>
          <a:bodyPr anchor="ctr"/>
          <a:lstStyle/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>
              <a:defRPr/>
            </a:pPr>
            <a:endParaRPr lang="en-US" b="1">
              <a:latin typeface="Verdana" pitchFamily="-84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175" algn="ctr">
              <a:defRPr/>
            </a:pPr>
            <a:r>
              <a:rPr lang="en-US" b="1">
                <a:latin typeface="Verdana" pitchFamily="-84" charset="0"/>
                <a:ea typeface="ＭＳ Ｐゴシック" pitchFamily="-84" charset="-128"/>
                <a:cs typeface="ＭＳ Ｐゴシック" pitchFamily="-84" charset="-128"/>
              </a:rPr>
              <a:t>     Contextual factors and actors within influence</a:t>
            </a:r>
          </a:p>
        </p:txBody>
      </p:sp>
      <p:sp>
        <p:nvSpPr>
          <p:cNvPr id="8195" name="Rounded Rectangle 1">
            <a:extLst>
              <a:ext uri="{FF2B5EF4-FFF2-40B4-BE49-F238E27FC236}">
                <a16:creationId xmlns:a16="http://schemas.microsoft.com/office/drawing/2014/main" id="{AE1206C1-1065-4C84-A88B-D8457B4DE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8382000" cy="5105400"/>
          </a:xfrm>
          <a:prstGeom prst="roundRect">
            <a:avLst>
              <a:gd name="adj" fmla="val 16667"/>
            </a:avLst>
          </a:prstGeom>
          <a:solidFill>
            <a:srgbClr val="3E6FD2">
              <a:alpha val="2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/>
              <a:t>Contextual factors beyond influence</a:t>
            </a:r>
          </a:p>
        </p:txBody>
      </p:sp>
      <p:sp>
        <p:nvSpPr>
          <p:cNvPr id="3" name="Round Same Side Corner Rectangle 2">
            <a:extLst>
              <a:ext uri="{FF2B5EF4-FFF2-40B4-BE49-F238E27FC236}">
                <a16:creationId xmlns:a16="http://schemas.microsoft.com/office/drawing/2014/main" id="{3E6ABEC1-B696-4F6E-B864-1797F10AC740}"/>
              </a:ext>
            </a:extLst>
          </p:cNvPr>
          <p:cNvSpPr/>
          <p:nvPr/>
        </p:nvSpPr>
        <p:spPr bwMode="auto">
          <a:xfrm>
            <a:off x="3862388" y="3548063"/>
            <a:ext cx="822325" cy="822325"/>
          </a:xfrm>
          <a:prstGeom prst="round2SameRect">
            <a:avLst/>
          </a:prstGeom>
          <a:noFill/>
          <a:ln>
            <a:noFill/>
          </a:ln>
          <a:effectLst/>
        </p:spPr>
      </p:sp>
      <p:sp>
        <p:nvSpPr>
          <p:cNvPr id="8197" name="Oval 12">
            <a:extLst>
              <a:ext uri="{FF2B5EF4-FFF2-40B4-BE49-F238E27FC236}">
                <a16:creationId xmlns:a16="http://schemas.microsoft.com/office/drawing/2014/main" id="{ADC264D5-2991-4C06-9C66-84AF24ECA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52800"/>
            <a:ext cx="1390650" cy="1449388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zh-CN" sz="80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da-DK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Wider</a:t>
            </a:r>
            <a:r>
              <a:rPr lang="da-DK" altLang="zh-CN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da-DK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impact</a:t>
            </a:r>
            <a:endParaRPr lang="en-US" altLang="en-US" sz="1400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98" name="Oval 11">
            <a:extLst>
              <a:ext uri="{FF2B5EF4-FFF2-40B4-BE49-F238E27FC236}">
                <a16:creationId xmlns:a16="http://schemas.microsoft.com/office/drawing/2014/main" id="{05DDA068-32AB-49DC-A205-8761764A3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352800"/>
            <a:ext cx="1389063" cy="1449388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zh-CN" sz="100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Outcomes</a:t>
            </a:r>
            <a:endParaRPr lang="en-US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199" name="Oval 10">
            <a:extLst>
              <a:ext uri="{FF2B5EF4-FFF2-40B4-BE49-F238E27FC236}">
                <a16:creationId xmlns:a16="http://schemas.microsoft.com/office/drawing/2014/main" id="{53D5A493-3A19-46BE-97A9-973A2DB94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352800"/>
            <a:ext cx="1389063" cy="1449388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zh-CN" sz="100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Outputs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00" name="Oval 9">
            <a:extLst>
              <a:ext uri="{FF2B5EF4-FFF2-40B4-BE49-F238E27FC236}">
                <a16:creationId xmlns:a16="http://schemas.microsoft.com/office/drawing/2014/main" id="{4BD9EB1A-DD5C-4DFA-BECF-BF6E8D1D0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19400"/>
            <a:ext cx="2155825" cy="2286000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zh-CN" sz="1000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Capacity</a:t>
            </a:r>
            <a:endParaRPr lang="en-US" altLang="zh-CN" sz="1000" b="1">
              <a:solidFill>
                <a:srgbClr val="000000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01" name="Oval 8">
            <a:extLst>
              <a:ext uri="{FF2B5EF4-FFF2-40B4-BE49-F238E27FC236}">
                <a16:creationId xmlns:a16="http://schemas.microsoft.com/office/drawing/2014/main" id="{4208C24A-389F-4CF0-BE95-9E2CF950F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200400"/>
            <a:ext cx="1468438" cy="1600200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1000" b="1"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Recurrent inputs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02" name="Oval 7">
            <a:extLst>
              <a:ext uri="{FF2B5EF4-FFF2-40B4-BE49-F238E27FC236}">
                <a16:creationId xmlns:a16="http://schemas.microsoft.com/office/drawing/2014/main" id="{915BD1E3-C846-401A-9A44-743E70ED1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495800"/>
            <a:ext cx="1387475" cy="1449388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a-DK" altLang="zh-CN" sz="1000" b="1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da-DK" altLang="zh-CN" sz="1000" b="1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da-DK" altLang="zh-CN" sz="10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 </a:t>
            </a:r>
            <a:r>
              <a:rPr lang="da-DK" altLang="zh-CN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CD </a:t>
            </a:r>
            <a:r>
              <a:rPr lang="en-GB" altLang="zh-CN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processes</a:t>
            </a:r>
            <a:r>
              <a:rPr lang="en-GB" altLang="zh-CN" sz="10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lang="en-GB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03" name="Oval 6">
            <a:extLst>
              <a:ext uri="{FF2B5EF4-FFF2-40B4-BE49-F238E27FC236}">
                <a16:creationId xmlns:a16="http://schemas.microsoft.com/office/drawing/2014/main" id="{C8088FE1-28DF-4F51-BE48-6FBE11D3D241}"/>
              </a:ext>
            </a:extLst>
          </p:cNvPr>
          <p:cNvSpPr>
            <a:spLocks noChangeArrowheads="1"/>
          </p:cNvSpPr>
          <p:nvPr/>
        </p:nvSpPr>
        <p:spPr bwMode="auto">
          <a:xfrm rot="-697881">
            <a:off x="1284288" y="5629275"/>
            <a:ext cx="1111250" cy="762000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zh-CN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CD support</a:t>
            </a:r>
            <a:r>
              <a:rPr lang="da-DK" altLang="zh-CN" sz="10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endParaRPr lang="en-US" altLang="en-US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04" name="Oval 13">
            <a:extLst>
              <a:ext uri="{FF2B5EF4-FFF2-40B4-BE49-F238E27FC236}">
                <a16:creationId xmlns:a16="http://schemas.microsoft.com/office/drawing/2014/main" id="{E292F6D7-10FF-4D91-9B44-88F422A95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00600"/>
            <a:ext cx="1066800" cy="828675"/>
          </a:xfrm>
          <a:prstGeom prst="ellipse">
            <a:avLst/>
          </a:prstGeom>
          <a:solidFill>
            <a:srgbClr val="339966">
              <a:alpha val="43921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10800" rIns="0" bIns="10800"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zh-CN" sz="13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Internal resources </a:t>
            </a:r>
            <a:endParaRPr lang="en-US" altLang="en-US" sz="1300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8205" name="Line 18">
            <a:extLst>
              <a:ext uri="{FF2B5EF4-FFF2-40B4-BE49-F238E27FC236}">
                <a16:creationId xmlns:a16="http://schemas.microsoft.com/office/drawing/2014/main" id="{13CAA767-B6A7-4649-AB06-AEC7F94247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4114800"/>
            <a:ext cx="533400" cy="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sp>
        <p:nvSpPr>
          <p:cNvPr id="8206" name="Line 18">
            <a:extLst>
              <a:ext uri="{FF2B5EF4-FFF2-40B4-BE49-F238E27FC236}">
                <a16:creationId xmlns:a16="http://schemas.microsoft.com/office/drawing/2014/main" id="{897C748B-FB6D-4C94-A98E-DE3A171646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15000" y="4114800"/>
            <a:ext cx="533400" cy="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sp>
        <p:nvSpPr>
          <p:cNvPr id="8207" name="Line 18">
            <a:extLst>
              <a:ext uri="{FF2B5EF4-FFF2-40B4-BE49-F238E27FC236}">
                <a16:creationId xmlns:a16="http://schemas.microsoft.com/office/drawing/2014/main" id="{C27F8E92-D03A-4517-9A1B-B0EB8B2FB5C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4114800"/>
            <a:ext cx="533400" cy="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sp>
        <p:nvSpPr>
          <p:cNvPr id="8208" name="Line 18">
            <a:extLst>
              <a:ext uri="{FF2B5EF4-FFF2-40B4-BE49-F238E27FC236}">
                <a16:creationId xmlns:a16="http://schemas.microsoft.com/office/drawing/2014/main" id="{2641FF29-41AF-42ED-A6E6-7CC628A2DC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038600"/>
            <a:ext cx="533400" cy="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sp>
        <p:nvSpPr>
          <p:cNvPr id="8209" name="Line 18">
            <a:extLst>
              <a:ext uri="{FF2B5EF4-FFF2-40B4-BE49-F238E27FC236}">
                <a16:creationId xmlns:a16="http://schemas.microsoft.com/office/drawing/2014/main" id="{511E3409-B644-417D-9D6F-CF06607AF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4572000"/>
            <a:ext cx="381000" cy="53340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0CB54E22-60DB-427F-A3F4-0137022346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5181600"/>
            <a:ext cx="533400" cy="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sp>
        <p:nvSpPr>
          <p:cNvPr id="8211" name="Line 18">
            <a:extLst>
              <a:ext uri="{FF2B5EF4-FFF2-40B4-BE49-F238E27FC236}">
                <a16:creationId xmlns:a16="http://schemas.microsoft.com/office/drawing/2014/main" id="{10AA3524-6305-4062-843A-A48CB7C12B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562600"/>
            <a:ext cx="533400" cy="228600"/>
          </a:xfrm>
          <a:prstGeom prst="line">
            <a:avLst/>
          </a:prstGeom>
          <a:noFill/>
          <a:ln w="82550" cmpd="dbl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10800" rIns="0" bIns="10800"/>
          <a:lstStyle/>
          <a:p>
            <a:endParaRPr lang="en-GB"/>
          </a:p>
        </p:txBody>
      </p:sp>
      <p:pic>
        <p:nvPicPr>
          <p:cNvPr id="8212" name="Picture 1" descr="MC900441946.jpeg">
            <a:extLst>
              <a:ext uri="{FF2B5EF4-FFF2-40B4-BE49-F238E27FC236}">
                <a16:creationId xmlns:a16="http://schemas.microsoft.com/office/drawing/2014/main" id="{8945B85C-209B-4FB9-81DA-273213EA9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25375"/>
          <a:stretch>
            <a:fillRect/>
          </a:stretch>
        </p:blipFill>
        <p:spPr bwMode="auto">
          <a:xfrm>
            <a:off x="676275" y="1909763"/>
            <a:ext cx="81534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8038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ounded Rectangle 2">
            <a:extLst>
              <a:ext uri="{FF2B5EF4-FFF2-40B4-BE49-F238E27FC236}">
                <a16:creationId xmlns:a16="http://schemas.microsoft.com/office/drawing/2014/main" id="{66C786E6-EF51-4F61-BC4F-25A70CDF4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14600"/>
            <a:ext cx="2936875" cy="822325"/>
          </a:xfrm>
          <a:prstGeom prst="roundRect">
            <a:avLst>
              <a:gd name="adj" fmla="val 16667"/>
            </a:avLst>
          </a:prstGeom>
          <a:solidFill>
            <a:srgbClr val="FF6600">
              <a:alpha val="38823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CD DEVELOPMENT OBJ (IMPACT)</a:t>
            </a:r>
          </a:p>
          <a:p>
            <a:pPr algn="ctr" eaLnBrk="1" hangingPunct="1"/>
            <a:r>
              <a:rPr lang="en-US" altLang="en-US"/>
              <a:t>Increased use of services  </a:t>
            </a:r>
          </a:p>
        </p:txBody>
      </p:sp>
      <p:sp>
        <p:nvSpPr>
          <p:cNvPr id="9219" name="Rounded Rectangle 3">
            <a:extLst>
              <a:ext uri="{FF2B5EF4-FFF2-40B4-BE49-F238E27FC236}">
                <a16:creationId xmlns:a16="http://schemas.microsoft.com/office/drawing/2014/main" id="{F2D5FADD-A8A6-4E10-899F-B848F31B3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429000"/>
            <a:ext cx="2906713" cy="822325"/>
          </a:xfrm>
          <a:prstGeom prst="roundRect">
            <a:avLst>
              <a:gd name="adj" fmla="val 16667"/>
            </a:avLst>
          </a:prstGeom>
          <a:solidFill>
            <a:srgbClr val="FF6600">
              <a:alpha val="38823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CD IMMEDIATE OBJ (OUTCOME)</a:t>
            </a:r>
          </a:p>
          <a:p>
            <a:pPr algn="ctr" eaLnBrk="1" hangingPunct="1"/>
            <a:r>
              <a:rPr lang="en-US" altLang="en-US"/>
              <a:t>Performance improved</a:t>
            </a:r>
          </a:p>
          <a:p>
            <a:pPr eaLnBrk="1" hangingPunct="1"/>
            <a:endParaRPr lang="en-US" altLang="en-US"/>
          </a:p>
        </p:txBody>
      </p:sp>
      <p:sp>
        <p:nvSpPr>
          <p:cNvPr id="9220" name="Rounded Rectangle 4">
            <a:extLst>
              <a:ext uri="{FF2B5EF4-FFF2-40B4-BE49-F238E27FC236}">
                <a16:creationId xmlns:a16="http://schemas.microsoft.com/office/drawing/2014/main" id="{CCA850DB-29E1-4F90-A675-37AFECCB9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343400"/>
            <a:ext cx="2895600" cy="822325"/>
          </a:xfrm>
          <a:prstGeom prst="roundRect">
            <a:avLst>
              <a:gd name="adj" fmla="val 16667"/>
            </a:avLst>
          </a:prstGeom>
          <a:solidFill>
            <a:srgbClr val="FF6600">
              <a:alpha val="38823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CD OUTPUTS</a:t>
            </a:r>
          </a:p>
          <a:p>
            <a:pPr algn="ctr" eaLnBrk="1" hangingPunct="1"/>
            <a:r>
              <a:rPr lang="en-US" altLang="en-US"/>
              <a:t>Capacity: Knowledge, systems, rules, behaviour</a:t>
            </a:r>
          </a:p>
          <a:p>
            <a:pPr eaLnBrk="1" hangingPunct="1"/>
            <a:endParaRPr lang="en-US" altLang="en-US"/>
          </a:p>
        </p:txBody>
      </p:sp>
      <p:sp>
        <p:nvSpPr>
          <p:cNvPr id="9221" name="Rounded Rectangle 5">
            <a:extLst>
              <a:ext uri="{FF2B5EF4-FFF2-40B4-BE49-F238E27FC236}">
                <a16:creationId xmlns:a16="http://schemas.microsoft.com/office/drawing/2014/main" id="{79E4700A-00B4-41A0-8C28-520817D04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143000"/>
            <a:ext cx="2971800" cy="609600"/>
          </a:xfrm>
          <a:prstGeom prst="roundRect">
            <a:avLst>
              <a:gd name="adj" fmla="val 16667"/>
            </a:avLst>
          </a:prstGeom>
          <a:solidFill>
            <a:srgbClr val="FF6600">
              <a:alpha val="38823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CD PROCESS</a:t>
            </a:r>
          </a:p>
        </p:txBody>
      </p:sp>
      <p:sp>
        <p:nvSpPr>
          <p:cNvPr id="9222" name="Rounded Rectangle 6">
            <a:extLst>
              <a:ext uri="{FF2B5EF4-FFF2-40B4-BE49-F238E27FC236}">
                <a16:creationId xmlns:a16="http://schemas.microsoft.com/office/drawing/2014/main" id="{1488D19B-FD2B-4B81-BA5A-FD175E539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257800"/>
            <a:ext cx="2895600" cy="685800"/>
          </a:xfrm>
          <a:prstGeom prst="roundRect">
            <a:avLst>
              <a:gd name="adj" fmla="val 16667"/>
            </a:avLst>
          </a:prstGeom>
          <a:solidFill>
            <a:srgbClr val="FF6600">
              <a:alpha val="38823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CD ACTIVITIES</a:t>
            </a:r>
          </a:p>
          <a:p>
            <a:pPr algn="ctr" eaLnBrk="1" hangingPunct="1"/>
            <a:r>
              <a:rPr lang="en-US" altLang="en-US"/>
              <a:t>Courses, mentorship, advise</a:t>
            </a:r>
          </a:p>
          <a:p>
            <a:pPr eaLnBrk="1" hangingPunct="1"/>
            <a:endParaRPr lang="en-US" altLang="en-US"/>
          </a:p>
        </p:txBody>
      </p:sp>
      <p:sp>
        <p:nvSpPr>
          <p:cNvPr id="9223" name="Rounded Rectangle 7">
            <a:extLst>
              <a:ext uri="{FF2B5EF4-FFF2-40B4-BE49-F238E27FC236}">
                <a16:creationId xmlns:a16="http://schemas.microsoft.com/office/drawing/2014/main" id="{4681144F-A61A-4DCA-8DF8-E255D3B13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6019800"/>
            <a:ext cx="2895600" cy="669925"/>
          </a:xfrm>
          <a:prstGeom prst="roundRect">
            <a:avLst>
              <a:gd name="adj" fmla="val 16667"/>
            </a:avLst>
          </a:prstGeom>
          <a:solidFill>
            <a:srgbClr val="FF6600">
              <a:alpha val="38823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CD INPUTS</a:t>
            </a:r>
          </a:p>
          <a:p>
            <a:pPr algn="ctr" eaLnBrk="1" hangingPunct="1"/>
            <a:r>
              <a:rPr lang="en-US" altLang="en-US"/>
              <a:t>TA, funds, training</a:t>
            </a:r>
          </a:p>
          <a:p>
            <a:pPr eaLnBrk="1" hangingPunct="1"/>
            <a:endParaRPr lang="en-US" altLang="en-US"/>
          </a:p>
        </p:txBody>
      </p:sp>
      <p:sp>
        <p:nvSpPr>
          <p:cNvPr id="9224" name="Rounded Rectangle 8">
            <a:extLst>
              <a:ext uri="{FF2B5EF4-FFF2-40B4-BE49-F238E27FC236}">
                <a16:creationId xmlns:a16="http://schemas.microsoft.com/office/drawing/2014/main" id="{7423BAD5-880F-432C-A3C0-2BD8A790A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143000"/>
            <a:ext cx="2743200" cy="609600"/>
          </a:xfrm>
          <a:prstGeom prst="roundRect">
            <a:avLst>
              <a:gd name="adj" fmla="val 16667"/>
            </a:avLst>
          </a:prstGeom>
          <a:solidFill>
            <a:srgbClr val="008000">
              <a:alpha val="23921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PARTNER ORGANISATION/ SECTOR</a:t>
            </a:r>
          </a:p>
        </p:txBody>
      </p:sp>
      <p:sp>
        <p:nvSpPr>
          <p:cNvPr id="9225" name="Rounded Rectangle 9">
            <a:extLst>
              <a:ext uri="{FF2B5EF4-FFF2-40B4-BE49-F238E27FC236}">
                <a16:creationId xmlns:a16="http://schemas.microsoft.com/office/drawing/2014/main" id="{9CAECA14-3EB1-4458-87B3-916BD55C5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2743200" cy="822325"/>
          </a:xfrm>
          <a:prstGeom prst="roundRect">
            <a:avLst>
              <a:gd name="adj" fmla="val 16667"/>
            </a:avLst>
          </a:prstGeom>
          <a:solidFill>
            <a:srgbClr val="008000">
              <a:alpha val="23921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OUTCOME</a:t>
            </a:r>
          </a:p>
          <a:p>
            <a:pPr algn="ctr" eaLnBrk="1" hangingPunct="1"/>
            <a:r>
              <a:rPr lang="en-US" altLang="en-US"/>
              <a:t>EG: Use of products and services by clients/ public</a:t>
            </a:r>
          </a:p>
        </p:txBody>
      </p:sp>
      <p:sp>
        <p:nvSpPr>
          <p:cNvPr id="9226" name="Rounded Rectangle 10">
            <a:extLst>
              <a:ext uri="{FF2B5EF4-FFF2-40B4-BE49-F238E27FC236}">
                <a16:creationId xmlns:a16="http://schemas.microsoft.com/office/drawing/2014/main" id="{171E14EF-8063-4BF3-A3C4-FC2753426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008000">
              <a:alpha val="23921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IMPACT</a:t>
            </a:r>
          </a:p>
          <a:p>
            <a:pPr algn="ctr" eaLnBrk="1" hangingPunct="1"/>
            <a:r>
              <a:rPr lang="en-US" altLang="en-US"/>
              <a:t>EG: Improved development result eg: better health</a:t>
            </a:r>
          </a:p>
        </p:txBody>
      </p:sp>
      <p:sp>
        <p:nvSpPr>
          <p:cNvPr id="9227" name="Rounded Rectangle 11">
            <a:extLst>
              <a:ext uri="{FF2B5EF4-FFF2-40B4-BE49-F238E27FC236}">
                <a16:creationId xmlns:a16="http://schemas.microsoft.com/office/drawing/2014/main" id="{733AB685-209D-4D87-9E64-E518459C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05200"/>
            <a:ext cx="2743200" cy="822325"/>
          </a:xfrm>
          <a:prstGeom prst="roundRect">
            <a:avLst>
              <a:gd name="adj" fmla="val 16667"/>
            </a:avLst>
          </a:prstGeom>
          <a:solidFill>
            <a:srgbClr val="008000">
              <a:alpha val="23921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OUTPUTS</a:t>
            </a:r>
          </a:p>
          <a:p>
            <a:pPr algn="ctr" eaLnBrk="1" hangingPunct="1"/>
            <a:r>
              <a:rPr lang="en-US" altLang="en-US"/>
              <a:t>EG: products and service</a:t>
            </a:r>
            <a:r>
              <a:rPr lang="en-US" altLang="en-US" b="1"/>
              <a:t>s</a:t>
            </a:r>
          </a:p>
        </p:txBody>
      </p:sp>
      <p:sp>
        <p:nvSpPr>
          <p:cNvPr id="9228" name="Rounded Rectangle 12">
            <a:extLst>
              <a:ext uri="{FF2B5EF4-FFF2-40B4-BE49-F238E27FC236}">
                <a16:creationId xmlns:a16="http://schemas.microsoft.com/office/drawing/2014/main" id="{0CE4BF33-8BEA-4C06-8C1F-AA9704939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19600"/>
            <a:ext cx="2743200" cy="822325"/>
          </a:xfrm>
          <a:prstGeom prst="roundRect">
            <a:avLst>
              <a:gd name="adj" fmla="val 16667"/>
            </a:avLst>
          </a:prstGeom>
          <a:solidFill>
            <a:srgbClr val="008000">
              <a:alpha val="23921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CAPACITY</a:t>
            </a:r>
          </a:p>
          <a:p>
            <a:pPr algn="ctr" eaLnBrk="1" hangingPunct="1"/>
            <a:r>
              <a:rPr lang="en-US" altLang="en-US"/>
              <a:t>EG: PFM, leadership, logistics, technical</a:t>
            </a:r>
          </a:p>
        </p:txBody>
      </p:sp>
      <p:sp>
        <p:nvSpPr>
          <p:cNvPr id="9229" name="Rounded Rectangle 13">
            <a:extLst>
              <a:ext uri="{FF2B5EF4-FFF2-40B4-BE49-F238E27FC236}">
                <a16:creationId xmlns:a16="http://schemas.microsoft.com/office/drawing/2014/main" id="{F9066FEE-6A12-4E5F-922F-376D89E85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334000"/>
            <a:ext cx="2743200" cy="685800"/>
          </a:xfrm>
          <a:prstGeom prst="roundRect">
            <a:avLst>
              <a:gd name="adj" fmla="val 16667"/>
            </a:avLst>
          </a:prstGeom>
          <a:solidFill>
            <a:srgbClr val="008000">
              <a:alpha val="23921"/>
            </a:srgbClr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1"/>
              <a:t>INPUTS</a:t>
            </a:r>
          </a:p>
          <a:p>
            <a:pPr algn="ctr" eaLnBrk="1" hangingPunct="1"/>
            <a:r>
              <a:rPr lang="en-US" altLang="en-US"/>
              <a:t>EG: Budget &amp; Staff</a:t>
            </a:r>
          </a:p>
        </p:txBody>
      </p:sp>
      <p:sp>
        <p:nvSpPr>
          <p:cNvPr id="9230" name="Left Arrow 14">
            <a:extLst>
              <a:ext uri="{FF2B5EF4-FFF2-40B4-BE49-F238E27FC236}">
                <a16:creationId xmlns:a16="http://schemas.microsoft.com/office/drawing/2014/main" id="{CDE30C6A-6A2C-4CC6-B2B6-29660C74E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590800"/>
            <a:ext cx="1050925" cy="822325"/>
          </a:xfrm>
          <a:prstGeom prst="leftArrow">
            <a:avLst>
              <a:gd name="adj1" fmla="val 50000"/>
              <a:gd name="adj2" fmla="val 50007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Left Arrow 15">
            <a:extLst>
              <a:ext uri="{FF2B5EF4-FFF2-40B4-BE49-F238E27FC236}">
                <a16:creationId xmlns:a16="http://schemas.microsoft.com/office/drawing/2014/main" id="{CC243FF2-D399-4F16-93CA-697B0C0C6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05200"/>
            <a:ext cx="1050925" cy="822325"/>
          </a:xfrm>
          <a:prstGeom prst="leftArrow">
            <a:avLst>
              <a:gd name="adj1" fmla="val 50000"/>
              <a:gd name="adj2" fmla="val 50007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Left Arrow 16">
            <a:extLst>
              <a:ext uri="{FF2B5EF4-FFF2-40B4-BE49-F238E27FC236}">
                <a16:creationId xmlns:a16="http://schemas.microsoft.com/office/drawing/2014/main" id="{1F47C0DE-9183-48E8-AC61-CE2EDB710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0"/>
            <a:ext cx="1050925" cy="822325"/>
          </a:xfrm>
          <a:prstGeom prst="leftArrow">
            <a:avLst>
              <a:gd name="adj1" fmla="val 50000"/>
              <a:gd name="adj2" fmla="val 50007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Curved Right Arrow 18">
            <a:extLst>
              <a:ext uri="{FF2B5EF4-FFF2-40B4-BE49-F238E27FC236}">
                <a16:creationId xmlns:a16="http://schemas.microsoft.com/office/drawing/2014/main" id="{87B03D22-CF96-4A26-B0EC-371B2BFC9A3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53400" y="4800600"/>
            <a:ext cx="822325" cy="669925"/>
          </a:xfrm>
          <a:prstGeom prst="curvedRightArrow">
            <a:avLst>
              <a:gd name="adj1" fmla="val 25000"/>
              <a:gd name="adj2" fmla="val 50000"/>
              <a:gd name="adj3" fmla="val 250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Curved Right Arrow 19">
            <a:extLst>
              <a:ext uri="{FF2B5EF4-FFF2-40B4-BE49-F238E27FC236}">
                <a16:creationId xmlns:a16="http://schemas.microsoft.com/office/drawing/2014/main" id="{E9996ACA-28A6-406D-9595-09E8888553D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53400" y="3886200"/>
            <a:ext cx="822325" cy="669925"/>
          </a:xfrm>
          <a:prstGeom prst="curvedRightArrow">
            <a:avLst>
              <a:gd name="adj1" fmla="val 25000"/>
              <a:gd name="adj2" fmla="val 50000"/>
              <a:gd name="adj3" fmla="val 250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Curved Right Arrow 20">
            <a:extLst>
              <a:ext uri="{FF2B5EF4-FFF2-40B4-BE49-F238E27FC236}">
                <a16:creationId xmlns:a16="http://schemas.microsoft.com/office/drawing/2014/main" id="{5E4DA514-EDFE-4201-8B61-A7916517BCC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53400" y="2971800"/>
            <a:ext cx="822325" cy="669925"/>
          </a:xfrm>
          <a:prstGeom prst="curvedRightArrow">
            <a:avLst>
              <a:gd name="adj1" fmla="val 25000"/>
              <a:gd name="adj2" fmla="val 50000"/>
              <a:gd name="adj3" fmla="val 250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Curved Right Arrow 22">
            <a:extLst>
              <a:ext uri="{FF2B5EF4-FFF2-40B4-BE49-F238E27FC236}">
                <a16:creationId xmlns:a16="http://schemas.microsoft.com/office/drawing/2014/main" id="{F0894327-1A11-4BEC-B241-F164A5552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172200"/>
            <a:ext cx="731838" cy="1216025"/>
          </a:xfrm>
          <a:prstGeom prst="curvedRightArrow">
            <a:avLst>
              <a:gd name="adj1" fmla="val 24986"/>
              <a:gd name="adj2" fmla="val 49971"/>
              <a:gd name="adj3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7" name="Curved Right Arrow 23">
            <a:extLst>
              <a:ext uri="{FF2B5EF4-FFF2-40B4-BE49-F238E27FC236}">
                <a16:creationId xmlns:a16="http://schemas.microsoft.com/office/drawing/2014/main" id="{5A6CC003-3A86-4F12-8427-0BCC65152C0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53400" y="5715000"/>
            <a:ext cx="822325" cy="669925"/>
          </a:xfrm>
          <a:prstGeom prst="curvedRightArrow">
            <a:avLst>
              <a:gd name="adj1" fmla="val 25000"/>
              <a:gd name="adj2" fmla="val 50000"/>
              <a:gd name="adj3" fmla="val 2500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8" name="Curved Left Arrow 25">
            <a:extLst>
              <a:ext uri="{FF2B5EF4-FFF2-40B4-BE49-F238E27FC236}">
                <a16:creationId xmlns:a16="http://schemas.microsoft.com/office/drawing/2014/main" id="{F64C42DF-EA06-4E51-A3E8-51FAD5647F8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8600" y="3886200"/>
            <a:ext cx="731838" cy="838200"/>
          </a:xfrm>
          <a:prstGeom prst="curvedLeftArrow">
            <a:avLst>
              <a:gd name="adj1" fmla="val 24991"/>
              <a:gd name="adj2" fmla="val 49976"/>
              <a:gd name="adj3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9" name="Curved Left Arrow 27">
            <a:extLst>
              <a:ext uri="{FF2B5EF4-FFF2-40B4-BE49-F238E27FC236}">
                <a16:creationId xmlns:a16="http://schemas.microsoft.com/office/drawing/2014/main" id="{68662CE4-088C-4D23-AD89-0618BBDA32A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8600" y="4876800"/>
            <a:ext cx="731838" cy="838200"/>
          </a:xfrm>
          <a:prstGeom prst="curvedLeftArrow">
            <a:avLst>
              <a:gd name="adj1" fmla="val 24991"/>
              <a:gd name="adj2" fmla="val 49976"/>
              <a:gd name="adj3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0" name="Curved Left Arrow 28">
            <a:extLst>
              <a:ext uri="{FF2B5EF4-FFF2-40B4-BE49-F238E27FC236}">
                <a16:creationId xmlns:a16="http://schemas.microsoft.com/office/drawing/2014/main" id="{5C7F8E1C-6188-4CED-BD34-DDA21100388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8600" y="2895600"/>
            <a:ext cx="731838" cy="762000"/>
          </a:xfrm>
          <a:prstGeom prst="curvedLeftArrow">
            <a:avLst>
              <a:gd name="adj1" fmla="val 24989"/>
              <a:gd name="adj2" fmla="val 49978"/>
              <a:gd name="adj3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1" name="Curved Left Arrow 29">
            <a:extLst>
              <a:ext uri="{FF2B5EF4-FFF2-40B4-BE49-F238E27FC236}">
                <a16:creationId xmlns:a16="http://schemas.microsoft.com/office/drawing/2014/main" id="{51FCDF29-76A3-4917-8CCC-47ADA50E44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8600" y="1981200"/>
            <a:ext cx="731838" cy="762000"/>
          </a:xfrm>
          <a:prstGeom prst="curvedLeftArrow">
            <a:avLst>
              <a:gd name="adj1" fmla="val 24989"/>
              <a:gd name="adj2" fmla="val 49978"/>
              <a:gd name="adj3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3175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132F523-8D30-40A9-8FAE-133F941EB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219200"/>
            <a:ext cx="5014913" cy="641350"/>
          </a:xfrm>
        </p:spPr>
        <p:txBody>
          <a:bodyPr/>
          <a:lstStyle/>
          <a:p>
            <a:r>
              <a:rPr lang="en-US" altLang="en-US" sz="2800" i="1"/>
              <a:t>Some Challenges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961CAE5F-94A5-452C-B0D1-EE5D0A671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362200"/>
            <a:ext cx="8458200" cy="4267200"/>
          </a:xfrm>
        </p:spPr>
        <p:txBody>
          <a:bodyPr/>
          <a:lstStyle/>
          <a:p>
            <a:pPr lvl="1"/>
            <a:r>
              <a:rPr lang="en-US" altLang="en-US" b="0"/>
              <a:t>Easy to fall into trap of focusing on donor inputs and outputs, not organisation/ sector outputs</a:t>
            </a:r>
          </a:p>
          <a:p>
            <a:pPr lvl="1">
              <a:buFontTx/>
              <a:buNone/>
            </a:pPr>
            <a:endParaRPr lang="en-US" altLang="en-US" sz="800" b="0"/>
          </a:p>
          <a:p>
            <a:pPr lvl="1"/>
            <a:r>
              <a:rPr lang="en-US" altLang="en-US" b="0"/>
              <a:t>Difficulty to specify the performance and capacity changes that are sought, and to propose indicators</a:t>
            </a:r>
          </a:p>
          <a:p>
            <a:pPr lvl="1">
              <a:buFontTx/>
              <a:buNone/>
            </a:pPr>
            <a:endParaRPr lang="en-US" altLang="en-US" sz="800" b="0"/>
          </a:p>
          <a:p>
            <a:pPr lvl="1"/>
            <a:r>
              <a:rPr lang="en-US" altLang="en-US" b="0"/>
              <a:t>Theory of change often un-developed/ incomplete. Assumption of simple linear causality, and underestimation of impact of different factors on results.</a:t>
            </a:r>
          </a:p>
          <a:p>
            <a:pPr lvl="1">
              <a:buFontTx/>
              <a:buNone/>
            </a:pPr>
            <a:endParaRPr lang="en-US" altLang="en-US" sz="800" b="0"/>
          </a:p>
          <a:p>
            <a:pPr lvl="1"/>
            <a:r>
              <a:rPr lang="en-US" altLang="en-US" b="0"/>
              <a:t>Pressure to deliver tangible products, less on facilitating processes, and building sustainable capacity for tomorrow </a:t>
            </a:r>
          </a:p>
          <a:p>
            <a:pPr lvl="1">
              <a:buFontTx/>
              <a:buNone/>
            </a:pPr>
            <a:r>
              <a:rPr lang="en-US" altLang="en-US" sz="800" b="0"/>
              <a:t> </a:t>
            </a:r>
          </a:p>
          <a:p>
            <a:pPr lvl="1">
              <a:buFontTx/>
              <a:buNone/>
            </a:pPr>
            <a:endParaRPr lang="en-US" altLang="en-US" sz="8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351C05C-9E80-4713-A547-D6F1A6D19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219200"/>
            <a:ext cx="4572000" cy="685800"/>
          </a:xfrm>
        </p:spPr>
        <p:txBody>
          <a:bodyPr/>
          <a:lstStyle/>
          <a:p>
            <a:r>
              <a:rPr lang="en-US" altLang="en-US" sz="2800" i="1"/>
              <a:t>Specifying CD Results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53D6BA6-1514-470F-B2C3-32C958818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4419600"/>
          </a:xfrm>
        </p:spPr>
        <p:txBody>
          <a:bodyPr/>
          <a:lstStyle/>
          <a:p>
            <a:r>
              <a:rPr lang="en-US" altLang="en-US" sz="2000" b="1"/>
              <a:t>Link changes in capacity to proposed changes in performance</a:t>
            </a:r>
          </a:p>
          <a:p>
            <a:pPr lvl="1"/>
            <a:r>
              <a:rPr lang="en-US" altLang="en-US"/>
              <a:t>Performance</a:t>
            </a:r>
            <a:r>
              <a:rPr lang="en-US" altLang="en-US" b="0"/>
              <a:t> = </a:t>
            </a:r>
            <a:r>
              <a:rPr lang="en-GB" altLang="en-US" b="0"/>
              <a:t>Performance change in organisational/ sector outputs (products and services)</a:t>
            </a:r>
            <a:endParaRPr lang="en-US" altLang="en-US" b="0"/>
          </a:p>
          <a:p>
            <a:pPr lvl="1"/>
            <a:r>
              <a:rPr lang="en-US" altLang="en-US"/>
              <a:t>Capacity</a:t>
            </a:r>
            <a:r>
              <a:rPr lang="en-US" altLang="en-US" b="0"/>
              <a:t> =</a:t>
            </a:r>
            <a:r>
              <a:rPr lang="en-GB" altLang="en-US" b="0"/>
              <a:t>Enhanced or changed organisational / sector capacity</a:t>
            </a:r>
          </a:p>
          <a:p>
            <a:pPr lvl="1">
              <a:buFontTx/>
              <a:buNone/>
            </a:pPr>
            <a:endParaRPr lang="en-GB" altLang="en-US" sz="1800" b="0"/>
          </a:p>
          <a:p>
            <a:r>
              <a:rPr lang="en-GB" altLang="en-US" sz="2000" b="1"/>
              <a:t>Aim at a realistic balance between</a:t>
            </a:r>
            <a:r>
              <a:rPr lang="en-GB" altLang="en-US" sz="2000"/>
              <a:t>:</a:t>
            </a:r>
          </a:p>
          <a:p>
            <a:pPr lvl="1"/>
            <a:r>
              <a:rPr lang="en-GB" altLang="en-US"/>
              <a:t>improvements in capacity </a:t>
            </a:r>
            <a:r>
              <a:rPr lang="en-GB" altLang="en-US" b="0"/>
              <a:t>that can be achieved over the short to medium term and </a:t>
            </a:r>
          </a:p>
          <a:p>
            <a:pPr lvl="1"/>
            <a:r>
              <a:rPr lang="en-GB" altLang="en-US" b="0"/>
              <a:t>the </a:t>
            </a:r>
            <a:r>
              <a:rPr lang="en-GB" altLang="en-US"/>
              <a:t>level of performance </a:t>
            </a:r>
            <a:r>
              <a:rPr lang="en-GB" altLang="en-US" b="0"/>
              <a:t>that can be expected to accrue.</a:t>
            </a:r>
          </a:p>
          <a:p>
            <a:pPr lvl="1"/>
            <a:r>
              <a:rPr lang="en-GB" altLang="en-US" b="0"/>
              <a:t>Ideally reflected in a corporate/ sector development plan </a:t>
            </a:r>
            <a:endParaRPr lang="en-US" altLang="en-US" b="0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FEC1D0-F25E-443D-9957-AF0A65B576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990600"/>
            <a:ext cx="8077200" cy="922338"/>
          </a:xfrm>
        </p:spPr>
        <p:txBody>
          <a:bodyPr/>
          <a:lstStyle/>
          <a:p>
            <a:r>
              <a:rPr lang="en-GB" altLang="en-US" sz="2800" i="1"/>
              <a:t>Look for results beyond TC deliverables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F4A124-3278-4A2F-B60D-485548EB587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305800" cy="4572000"/>
          </a:xfrm>
          <a:ln>
            <a:solidFill>
              <a:schemeClr val="tx1"/>
            </a:solidFill>
          </a:ln>
        </p:spPr>
        <p:txBody>
          <a:bodyPr vert="vert270">
            <a:normAutofit/>
          </a:bodyPr>
          <a:lstStyle/>
          <a:p>
            <a:pPr>
              <a:buFont typeface="Times" pitchFamily="-65" charset="0"/>
              <a:buNone/>
              <a:defRPr/>
            </a:pPr>
            <a:endParaRPr lang="en-US" sz="800" dirty="0">
              <a:cs typeface="ＭＳ Ｐゴシック" pitchFamily="-65" charset="-128"/>
            </a:endParaRPr>
          </a:p>
        </p:txBody>
      </p:sp>
      <p:grpSp>
        <p:nvGrpSpPr>
          <p:cNvPr id="12292" name="Group 4">
            <a:extLst>
              <a:ext uri="{FF2B5EF4-FFF2-40B4-BE49-F238E27FC236}">
                <a16:creationId xmlns:a16="http://schemas.microsoft.com/office/drawing/2014/main" id="{980FECB9-9522-47D1-808D-D8AC33389C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7088" y="1989138"/>
            <a:ext cx="7848600" cy="4306887"/>
            <a:chOff x="5360" y="1981"/>
            <a:chExt cx="5925" cy="3293"/>
          </a:xfrm>
        </p:grpSpPr>
        <p:sp>
          <p:nvSpPr>
            <p:cNvPr id="12296" name="AutoShape 5">
              <a:extLst>
                <a:ext uri="{FF2B5EF4-FFF2-40B4-BE49-F238E27FC236}">
                  <a16:creationId xmlns:a16="http://schemas.microsoft.com/office/drawing/2014/main" id="{521CA623-8B16-4724-A3FD-B6C1DBEDD51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360" y="1981"/>
              <a:ext cx="5925" cy="3293"/>
            </a:xfrm>
            <a:prstGeom prst="rect">
              <a:avLst/>
            </a:prstGeom>
            <a:noFill/>
            <a:ln w="38100">
              <a:solidFill>
                <a:srgbClr val="FF66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en-US"/>
            </a:p>
          </p:txBody>
        </p:sp>
        <p:sp>
          <p:nvSpPr>
            <p:cNvPr id="12297" name="Oval 6">
              <a:extLst>
                <a:ext uri="{FF2B5EF4-FFF2-40B4-BE49-F238E27FC236}">
                  <a16:creationId xmlns:a16="http://schemas.microsoft.com/office/drawing/2014/main" id="{428092F0-705F-41D3-A47A-93C9FAA2A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6" y="4357"/>
              <a:ext cx="700" cy="634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GB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CD support</a:t>
              </a:r>
              <a:r>
                <a:rPr lang="da-DK" altLang="zh-CN" sz="10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298" name="Oval 7">
              <a:extLst>
                <a:ext uri="{FF2B5EF4-FFF2-40B4-BE49-F238E27FC236}">
                  <a16:creationId xmlns:a16="http://schemas.microsoft.com/office/drawing/2014/main" id="{9C018CE6-CECD-4A1A-91AD-617FFC2469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8" y="3801"/>
              <a:ext cx="1047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endParaRPr lang="da-DK" altLang="zh-CN" sz="1000" b="1"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 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CD </a:t>
              </a:r>
              <a:r>
                <a:rPr lang="en-GB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processes</a:t>
              </a:r>
              <a:r>
                <a:rPr lang="en-GB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endParaRPr lang="en-GB" altLang="en-US" b="1">
                <a:cs typeface="Times New Roman" panose="02020603050405020304" pitchFamily="18" charset="0"/>
              </a:endParaRPr>
            </a:p>
          </p:txBody>
        </p:sp>
        <p:sp>
          <p:nvSpPr>
            <p:cNvPr id="12299" name="Oval 8">
              <a:extLst>
                <a:ext uri="{FF2B5EF4-FFF2-40B4-BE49-F238E27FC236}">
                  <a16:creationId xmlns:a16="http://schemas.microsoft.com/office/drawing/2014/main" id="{288BB4C3-EEBB-4163-900D-B7892EC1E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0" y="2931"/>
              <a:ext cx="1281" cy="126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zh-CN" sz="1000" b="1"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Recurrent inputs</a:t>
              </a:r>
              <a:endParaRPr lang="en-US" altLang="en-US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300" name="Oval 9">
              <a:extLst>
                <a:ext uri="{FF2B5EF4-FFF2-40B4-BE49-F238E27FC236}">
                  <a16:creationId xmlns:a16="http://schemas.microsoft.com/office/drawing/2014/main" id="{AAB40BA4-A323-49A6-9A8F-90C81BD87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1" y="2773"/>
              <a:ext cx="1397" cy="1426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Capacity</a:t>
              </a:r>
              <a:endParaRPr lang="en-US" altLang="zh-CN" sz="1000" b="1">
                <a:solidFill>
                  <a:srgbClr val="FF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301" name="Oval 10">
              <a:extLst>
                <a:ext uri="{FF2B5EF4-FFF2-40B4-BE49-F238E27FC236}">
                  <a16:creationId xmlns:a16="http://schemas.microsoft.com/office/drawing/2014/main" id="{C80C81B4-4F65-4B19-858F-E53FB13800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9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Outputs</a:t>
              </a:r>
              <a:endParaRPr lang="en-US" altLang="en-US" b="1">
                <a:solidFill>
                  <a:srgbClr val="FF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302" name="Oval 11">
              <a:extLst>
                <a:ext uri="{FF2B5EF4-FFF2-40B4-BE49-F238E27FC236}">
                  <a16:creationId xmlns:a16="http://schemas.microsoft.com/office/drawing/2014/main" id="{EE6E8E6A-F5CF-4F34-9869-DE9BEDD813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87" y="2931"/>
              <a:ext cx="1049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zh-CN" sz="10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Outcomes</a:t>
              </a:r>
              <a:endParaRPr lang="en-US" altLang="en-US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303" name="Oval 12">
              <a:extLst>
                <a:ext uri="{FF2B5EF4-FFF2-40B4-BE49-F238E27FC236}">
                  <a16:creationId xmlns:a16="http://schemas.microsoft.com/office/drawing/2014/main" id="{7AA6D90C-DAA2-4CCE-8155-F804A07A21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35" y="2931"/>
              <a:ext cx="1050" cy="1108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da-DK" altLang="zh-CN" sz="800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Wider</a:t>
              </a:r>
              <a:r>
                <a:rPr lang="da-DK" altLang="zh-CN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 </a:t>
              </a:r>
              <a:r>
                <a:rPr lang="da-DK" altLang="zh-CN" sz="14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impact</a:t>
              </a:r>
              <a:endParaRPr lang="en-US" altLang="en-US" sz="14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304" name="Oval 13">
              <a:extLst>
                <a:ext uri="{FF2B5EF4-FFF2-40B4-BE49-F238E27FC236}">
                  <a16:creationId xmlns:a16="http://schemas.microsoft.com/office/drawing/2014/main" id="{17EB2BB7-40B9-4917-B020-59F8B77823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3" y="3714"/>
              <a:ext cx="698" cy="633"/>
            </a:xfrm>
            <a:prstGeom prst="ellipse">
              <a:avLst/>
            </a:prstGeom>
            <a:solidFill>
              <a:srgbClr val="339966">
                <a:alpha val="4392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10800" rIns="0" bIns="10800"/>
            <a:lstStyle>
              <a:lvl1pPr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F5494"/>
                  </a:solidFill>
                  <a:latin typeface="Verdan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zh-CN" sz="1300" b="1">
                  <a:solidFill>
                    <a:srgbClr val="000000"/>
                  </a:solidFill>
                  <a:latin typeface="Trebuchet MS" panose="020B0603020202020204" pitchFamily="34" charset="0"/>
                  <a:cs typeface="Times New Roman" panose="02020603050405020304" pitchFamily="18" charset="0"/>
                </a:rPr>
                <a:t>Internal resour-ces </a:t>
              </a:r>
              <a:endParaRPr lang="en-US" altLang="en-US" sz="1300" b="1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2305" name="Line 14">
              <a:extLst>
                <a:ext uri="{FF2B5EF4-FFF2-40B4-BE49-F238E27FC236}">
                  <a16:creationId xmlns:a16="http://schemas.microsoft.com/office/drawing/2014/main" id="{CF8F71AC-D907-4F36-817C-B531595A44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04" y="4364"/>
              <a:ext cx="277" cy="255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2306" name="Line 15">
              <a:extLst>
                <a:ext uri="{FF2B5EF4-FFF2-40B4-BE49-F238E27FC236}">
                  <a16:creationId xmlns:a16="http://schemas.microsoft.com/office/drawing/2014/main" id="{F50CDA78-AA98-44DB-9E7E-6318B9AFF4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22" y="3881"/>
              <a:ext cx="285" cy="250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2307" name="Line 16">
              <a:extLst>
                <a:ext uri="{FF2B5EF4-FFF2-40B4-BE49-F238E27FC236}">
                  <a16:creationId xmlns:a16="http://schemas.microsoft.com/office/drawing/2014/main" id="{04FCB156-055A-4830-A515-5488FAD329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289" y="3956"/>
              <a:ext cx="391" cy="201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2308" name="Line 17">
              <a:extLst>
                <a:ext uri="{FF2B5EF4-FFF2-40B4-BE49-F238E27FC236}">
                  <a16:creationId xmlns:a16="http://schemas.microsoft.com/office/drawing/2014/main" id="{F8B3FA2C-ED75-4928-BC97-21E14ECD05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461" y="3548"/>
              <a:ext cx="336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2309" name="Line 18">
              <a:extLst>
                <a:ext uri="{FF2B5EF4-FFF2-40B4-BE49-F238E27FC236}">
                  <a16:creationId xmlns:a16="http://schemas.microsoft.com/office/drawing/2014/main" id="{09CE13B6-E300-4EAF-86D6-D6A66DB87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28" y="3548"/>
              <a:ext cx="377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2310" name="Line 19">
              <a:extLst>
                <a:ext uri="{FF2B5EF4-FFF2-40B4-BE49-F238E27FC236}">
                  <a16:creationId xmlns:a16="http://schemas.microsoft.com/office/drawing/2014/main" id="{A93EF622-445B-4C77-9B0D-BA833595BA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935" y="3490"/>
              <a:ext cx="364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  <p:sp>
          <p:nvSpPr>
            <p:cNvPr id="12311" name="Line 20">
              <a:extLst>
                <a:ext uri="{FF2B5EF4-FFF2-40B4-BE49-F238E27FC236}">
                  <a16:creationId xmlns:a16="http://schemas.microsoft.com/office/drawing/2014/main" id="{69BBAE27-522C-4488-9499-3984EA5F75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957" y="3490"/>
              <a:ext cx="294" cy="17"/>
            </a:xfrm>
            <a:prstGeom prst="line">
              <a:avLst/>
            </a:prstGeom>
            <a:noFill/>
            <a:ln w="82550" cmpd="dbl">
              <a:solidFill>
                <a:srgbClr val="FF66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10800" rIns="0" bIns="10800"/>
            <a:lstStyle/>
            <a:p>
              <a:endParaRPr lang="en-GB"/>
            </a:p>
          </p:txBody>
        </p:sp>
      </p:grpSp>
      <p:sp>
        <p:nvSpPr>
          <p:cNvPr id="12293" name="Text Box 5">
            <a:extLst>
              <a:ext uri="{FF2B5EF4-FFF2-40B4-BE49-F238E27FC236}">
                <a16:creationId xmlns:a16="http://schemas.microsoft.com/office/drawing/2014/main" id="{BB0327F6-666C-4D72-AE91-706954BD965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5875" y="26988"/>
            <a:ext cx="460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80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8F61069-7AC9-43FE-B621-898AE46CB0C8}"/>
              </a:ext>
            </a:extLst>
          </p:cNvPr>
          <p:cNvSpPr/>
          <p:nvPr/>
        </p:nvSpPr>
        <p:spPr bwMode="auto">
          <a:xfrm rot="5400000">
            <a:off x="6477000" y="1790700"/>
            <a:ext cx="1600200" cy="2514600"/>
          </a:xfrm>
          <a:prstGeom prst="rightBrace">
            <a:avLst/>
          </a:prstGeom>
          <a:solidFill>
            <a:srgbClr val="FF6600">
              <a:alpha val="40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marL="3175" algn="ctr">
              <a:defRPr/>
            </a:pPr>
            <a:r>
              <a:rPr lang="en-US" b="1" dirty="0">
                <a:solidFill>
                  <a:srgbClr val="000000"/>
                </a:solidFill>
                <a:latin typeface="Verdana" charset="0"/>
                <a:ea typeface="ＭＳ Ｐゴシック" charset="0"/>
                <a:cs typeface="ＭＳ Ｐゴシック" pitchFamily="-65" charset="-128"/>
              </a:rPr>
              <a:t>Results focus of corporate or sector plan</a:t>
            </a: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0F097451-D097-45B0-A39E-CF31EB56D4C0}"/>
              </a:ext>
            </a:extLst>
          </p:cNvPr>
          <p:cNvSpPr/>
          <p:nvPr/>
        </p:nvSpPr>
        <p:spPr bwMode="auto">
          <a:xfrm rot="5400000">
            <a:off x="3846531" y="1868471"/>
            <a:ext cx="1362635" cy="2197698"/>
          </a:xfrm>
          <a:prstGeom prst="rightBrace">
            <a:avLst/>
          </a:prstGeom>
          <a:solidFill>
            <a:srgbClr val="FF6600">
              <a:alpha val="35000"/>
            </a:srgbClr>
          </a:solidFill>
          <a:ln>
            <a:solidFill>
              <a:schemeClr val="tx1"/>
            </a:solidFill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en-US" b="1" dirty="0">
                <a:solidFill>
                  <a:srgbClr val="000000"/>
                </a:solidFill>
                <a:latin typeface="Verdana" pitchFamily="-65" charset="0"/>
                <a:ea typeface="ＭＳ Ｐゴシック" pitchFamily="-65" charset="-128"/>
                <a:cs typeface="ＭＳ Ｐゴシック" pitchFamily="-65" charset="-128"/>
              </a:rPr>
              <a:t>Results focus of CD strategy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5003</TotalTime>
  <Words>1646</Words>
  <Application>Microsoft Office PowerPoint</Application>
  <PresentationFormat>On-screen Show (4:3)</PresentationFormat>
  <Paragraphs>343</Paragraphs>
  <Slides>29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Verdana</vt:lpstr>
      <vt:lpstr>ＭＳ Ｐゴシック</vt:lpstr>
      <vt:lpstr>Arial</vt:lpstr>
      <vt:lpstr>SimSun</vt:lpstr>
      <vt:lpstr>Trebuchet MS</vt:lpstr>
      <vt:lpstr>Times New Roman</vt:lpstr>
      <vt:lpstr>Times</vt:lpstr>
      <vt:lpstr>Wingdings</vt:lpstr>
      <vt:lpstr>Slide_Master</vt:lpstr>
      <vt:lpstr>PowerPoint Presentation</vt:lpstr>
      <vt:lpstr>This module discusses</vt:lpstr>
      <vt:lpstr>CD Quality grid requirement:  3. Clear link to results and expected outcomes</vt:lpstr>
      <vt:lpstr>Why Is this Criteria Important?</vt:lpstr>
      <vt:lpstr>PowerPoint Presentation</vt:lpstr>
      <vt:lpstr>PowerPoint Presentation</vt:lpstr>
      <vt:lpstr>Some Challenges</vt:lpstr>
      <vt:lpstr>Specifying CD Results</vt:lpstr>
      <vt:lpstr>Look for results beyond TC deliverables</vt:lpstr>
      <vt:lpstr>Message 1</vt:lpstr>
      <vt:lpstr>Message 2</vt:lpstr>
      <vt:lpstr>Guiding questions for formulating capacity results</vt:lpstr>
      <vt:lpstr>Remember….</vt:lpstr>
      <vt:lpstr>Exercise: </vt:lpstr>
      <vt:lpstr> Part 2: Monitoring Capacity Processes and Results </vt:lpstr>
      <vt:lpstr> M  and  E</vt:lpstr>
      <vt:lpstr> Monitoring Changes in Capacity  </vt:lpstr>
      <vt:lpstr>Changes in Organisational/ Sector Outputs</vt:lpstr>
      <vt:lpstr>Changes in organisational/ sector outputs </vt:lpstr>
      <vt:lpstr>Changes in Organisational/ Sector Capacity</vt:lpstr>
      <vt:lpstr>Changes in organisational/ sector capacity</vt:lpstr>
      <vt:lpstr>Monitoring the Quality of the Change Process</vt:lpstr>
      <vt:lpstr> Monitoring the Change Process   </vt:lpstr>
      <vt:lpstr> Examples of lead questions </vt:lpstr>
      <vt:lpstr>Who Does What - Monitoring roles</vt:lpstr>
      <vt:lpstr>CD Evaluation methodology (RAC) </vt:lpstr>
      <vt:lpstr>PowerPoint Presentation</vt:lpstr>
      <vt:lpstr>Exercise: </vt:lpstr>
      <vt:lpstr>END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Brian Lucas</cp:lastModifiedBy>
  <cp:revision>202</cp:revision>
  <dcterms:created xsi:type="dcterms:W3CDTF">2013-10-09T14:44:29Z</dcterms:created>
  <dcterms:modified xsi:type="dcterms:W3CDTF">2019-11-29T08:40:24Z</dcterms:modified>
</cp:coreProperties>
</file>