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812" r:id="rId3"/>
    <p:sldId id="810" r:id="rId4"/>
    <p:sldId id="815" r:id="rId5"/>
    <p:sldId id="817" r:id="rId6"/>
    <p:sldId id="816" r:id="rId7"/>
    <p:sldId id="818" r:id="rId8"/>
    <p:sldId id="811" r:id="rId9"/>
    <p:sldId id="813" r:id="rId10"/>
    <p:sldId id="814" r:id="rId11"/>
    <p:sldId id="809" r:id="rId1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EFE7B-AE55-41CD-8D80-470D79B679E2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383A3-14E1-4950-A5C1-CA1717EE2D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37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617D5-0DD7-450F-9DB2-439EAE732660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5B0E8-BF73-4AF7-BF69-89B67BC22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84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 b="1" i="0" baseline="0">
                <a:solidFill>
                  <a:schemeClr val="accent1"/>
                </a:solidFill>
                <a:latin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000" baseline="0">
                <a:solidFill>
                  <a:schemeClr val="accent6">
                    <a:lumMod val="50000"/>
                  </a:schemeClr>
                </a:solidFill>
                <a:latin typeface="Candar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DD98-053B-4887-BAEC-FEB86925AC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Content Placeholder 3" descr="ACBF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90800" y="228600"/>
            <a:ext cx="4495309" cy="8102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DD98-053B-4887-BAEC-FEB86925A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DD98-053B-4887-BAEC-FEB86925A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ADD0-584C-4043-9D3E-4D11CB638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ADD0-584C-4043-9D3E-4D11CB638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ADD0-584C-4043-9D3E-4D11CB638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ADD0-584C-4043-9D3E-4D11CB638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ADD0-584C-4043-9D3E-4D11CB638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ADD0-584C-4043-9D3E-4D11CB638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ADD0-584C-4043-9D3E-4D11CB638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ADD0-584C-4043-9D3E-4D11CB638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DD98-053B-4887-BAEC-FEB86925AC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ADD0-584C-4043-9D3E-4D11CB638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ADD0-584C-4043-9D3E-4D11CB638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ADD0-584C-4043-9D3E-4D11CB638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DD98-053B-4887-BAEC-FEB86925A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DD98-053B-4887-BAEC-FEB86925A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DD98-053B-4887-BAEC-FEB86925A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DD98-053B-4887-BAEC-FEB86925A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DD98-053B-4887-BAEC-FEB86925A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DD98-053B-4887-BAEC-FEB86925A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DD98-053B-4887-BAEC-FEB86925A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FDD98-053B-4887-BAEC-FEB86925AC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Content Placeholder 3" descr="ACBF Logo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398" y="6390443"/>
            <a:ext cx="2580441" cy="4650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i="0" kern="1200" baseline="0">
          <a:solidFill>
            <a:schemeClr val="tx1"/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500" kern="1200" baseline="0">
          <a:solidFill>
            <a:schemeClr val="tx1"/>
          </a:solidFill>
          <a:latin typeface="Candar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100" kern="1200" baseline="0">
          <a:solidFill>
            <a:schemeClr val="tx1"/>
          </a:solidFill>
          <a:latin typeface="Candar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900" kern="1200" baseline="0">
          <a:solidFill>
            <a:schemeClr val="tx1"/>
          </a:solidFill>
          <a:latin typeface="Candar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b="1" i="0" kern="1200" baseline="0">
          <a:solidFill>
            <a:schemeClr val="tx1"/>
          </a:solidFill>
          <a:latin typeface="Candar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BADD0-584C-4043-9D3E-4D11CB638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/>
          </a:bodyPr>
          <a:lstStyle/>
          <a:p>
            <a:pPr algn="l"/>
            <a:r>
              <a:rPr lang="en-GB" sz="2700" dirty="0"/>
              <a:t>Regional security by observation: assessing regional </a:t>
            </a:r>
            <a:r>
              <a:rPr lang="en-GB" sz="2700" dirty="0" smtClean="0"/>
              <a:t>responses </a:t>
            </a:r>
            <a:r>
              <a:rPr lang="en-GB" sz="2700" dirty="0"/>
              <a:t>to the Boko Haram crisis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Olawale Ismail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DD98-053B-4887-BAEC-FEB86925ACD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866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57213"/>
            <a:ext cx="5638800" cy="814387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Thank you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752600" y="5562600"/>
            <a:ext cx="5486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endParaRPr lang="en-US" sz="3600" b="1" i="1" dirty="0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  <a:p>
            <a:pPr>
              <a:lnSpc>
                <a:spcPct val="140000"/>
              </a:lnSpc>
              <a:defRPr/>
            </a:pPr>
            <a:r>
              <a:rPr lang="fr-FR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Times New Roman" pitchFamily="18" charset="0"/>
              </a:rPr>
              <a:t>Merci de m’avoir écouté</a:t>
            </a:r>
            <a:endParaRPr lang="en-US" sz="3600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</p:txBody>
      </p:sp>
      <p:pic>
        <p:nvPicPr>
          <p:cNvPr id="15364" name="Picture 6" descr="C:\Documents and Settings\k.hanson\My Documents\My Pictures\thank%20y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638300"/>
            <a:ext cx="3695700" cy="36957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Using the response to Boko Haram crisis:</a:t>
            </a:r>
          </a:p>
          <a:p>
            <a:pPr marL="457200" indent="-457200">
              <a:buAutoNum type="arabicPeriod"/>
            </a:pPr>
            <a:r>
              <a:rPr lang="en-GB" dirty="0" smtClean="0"/>
              <a:t>To what </a:t>
            </a:r>
            <a:r>
              <a:rPr lang="en-GB" dirty="0"/>
              <a:t>extent can the vectors of regional security in Africa – Regional Economic Communities (RECs) – provide or deliver regional security as envisaged in extant policy declarations? </a:t>
            </a:r>
          </a:p>
          <a:p>
            <a:pPr marL="457200" indent="-457200">
              <a:buAutoNum type="arabicPeriod"/>
            </a:pPr>
            <a:r>
              <a:rPr lang="en-GB" dirty="0" smtClean="0"/>
              <a:t>What </a:t>
            </a:r>
            <a:r>
              <a:rPr lang="en-GB" dirty="0"/>
              <a:t>are the specific conceptual and policy lessons to be learned in terms of capacity(</a:t>
            </a:r>
            <a:r>
              <a:rPr lang="en-GB" dirty="0" err="1"/>
              <a:t>ies</a:t>
            </a:r>
            <a:r>
              <a:rPr lang="en-GB" dirty="0"/>
              <a:t>) missing or needed; what works well and less well? </a:t>
            </a:r>
            <a:endParaRPr lang="en-GB" dirty="0" smtClean="0"/>
          </a:p>
          <a:p>
            <a:pPr marL="457200" indent="-457200">
              <a:buAutoNum type="arabicPeriod"/>
            </a:pPr>
            <a:r>
              <a:rPr lang="en-GB" dirty="0" smtClean="0"/>
              <a:t>What </a:t>
            </a:r>
            <a:r>
              <a:rPr lang="en-GB" dirty="0"/>
              <a:t>are the impacts of the responses on orthodox regional security systems and mechanisms – are they compatible and interoperable, or represent rival visions of regional security arrangement?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DD98-053B-4887-BAEC-FEB86925ACD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904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Boko Haram Crisis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 smtClean="0"/>
              <a:t>Origins: </a:t>
            </a:r>
            <a:r>
              <a:rPr lang="en-GB" sz="2000" dirty="0"/>
              <a:t>	</a:t>
            </a:r>
            <a:r>
              <a:rPr lang="en-GB" sz="2000" dirty="0" smtClean="0"/>
              <a:t>- Nigerian Taliban </a:t>
            </a:r>
            <a:r>
              <a:rPr lang="en-GB" sz="2000" dirty="0" err="1" smtClean="0"/>
              <a:t>Movt</a:t>
            </a:r>
            <a:r>
              <a:rPr lang="en-GB" sz="2000" dirty="0"/>
              <a:t> </a:t>
            </a:r>
            <a:r>
              <a:rPr lang="en-GB" sz="2000" dirty="0" smtClean="0"/>
              <a:t>(2002)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- </a:t>
            </a:r>
            <a:r>
              <a:rPr lang="en-GB" sz="2000" dirty="0" err="1" smtClean="0"/>
              <a:t>Hijra</a:t>
            </a:r>
            <a:r>
              <a:rPr lang="en-GB" sz="2000" dirty="0" smtClean="0"/>
              <a:t> to </a:t>
            </a:r>
            <a:r>
              <a:rPr lang="en-GB" sz="2000" dirty="0" err="1" smtClean="0"/>
              <a:t>Kanema</a:t>
            </a:r>
            <a:r>
              <a:rPr lang="en-GB" sz="2000" dirty="0" smtClean="0"/>
              <a:t> (2002-03)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- Base in Maiduguri &amp; expansion (2004-09)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- Clashes with security forces (2009)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- Regroup &amp; onset of full insurgency (2010)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b="1" dirty="0" smtClean="0"/>
              <a:t>Causes: </a:t>
            </a:r>
            <a:r>
              <a:rPr lang="en-GB" sz="2000" dirty="0" smtClean="0"/>
              <a:t>localised grievances – bad governance, poverty, corruption, pol misrule, security failures, etc.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b="1" dirty="0" smtClean="0"/>
              <a:t>Regional Security Threat</a:t>
            </a:r>
            <a:r>
              <a:rPr lang="en-GB" dirty="0" smtClean="0"/>
              <a:t>: </a:t>
            </a:r>
            <a:r>
              <a:rPr lang="en-GB" sz="2000" dirty="0" smtClean="0"/>
              <a:t>BH membership, bases, operation and attacks across borders; links to Jihadi groups in the Sahel, increased sophistication/tactics. 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b="1" dirty="0" smtClean="0"/>
              <a:t>Response Patterns: 	  - </a:t>
            </a:r>
            <a:r>
              <a:rPr lang="en-GB" sz="2100" dirty="0" smtClean="0"/>
              <a:t>Nigerian Police action (2003-09)</a:t>
            </a:r>
          </a:p>
          <a:p>
            <a:pPr marL="0" indent="0">
              <a:buNone/>
            </a:pPr>
            <a:r>
              <a:rPr lang="en-GB" sz="2100" dirty="0"/>
              <a:t>	</a:t>
            </a:r>
            <a:r>
              <a:rPr lang="en-GB" sz="2100" dirty="0" smtClean="0"/>
              <a:t>		   - 1</a:t>
            </a:r>
            <a:r>
              <a:rPr lang="en-GB" sz="2100" baseline="30000" dirty="0" smtClean="0"/>
              <a:t>st</a:t>
            </a:r>
            <a:r>
              <a:rPr lang="en-GB" sz="2100" dirty="0" smtClean="0"/>
              <a:t> Nigerian military action (2009)</a:t>
            </a:r>
          </a:p>
          <a:p>
            <a:pPr marL="0" indent="0">
              <a:buNone/>
            </a:pPr>
            <a:r>
              <a:rPr lang="en-GB" sz="2100" dirty="0"/>
              <a:t>	</a:t>
            </a:r>
            <a:r>
              <a:rPr lang="en-GB" sz="2100" dirty="0" smtClean="0"/>
              <a:t>		  -  Multi-agency task force (JTF) (2011)</a:t>
            </a:r>
          </a:p>
          <a:p>
            <a:pPr marL="0" indent="0">
              <a:buNone/>
            </a:pPr>
            <a:r>
              <a:rPr lang="en-GB" sz="2100" dirty="0"/>
              <a:t>	</a:t>
            </a:r>
            <a:r>
              <a:rPr lang="en-GB" sz="2100" dirty="0" smtClean="0"/>
              <a:t>		   - Emergency Rule (2012)</a:t>
            </a:r>
          </a:p>
          <a:p>
            <a:pPr marL="0" indent="0">
              <a:buNone/>
            </a:pPr>
            <a:r>
              <a:rPr lang="en-GB" sz="2100" dirty="0"/>
              <a:t>	</a:t>
            </a:r>
            <a:r>
              <a:rPr lang="en-GB" sz="2100" dirty="0" smtClean="0"/>
              <a:t>		   - Bilateral security agreements (2012)</a:t>
            </a:r>
          </a:p>
          <a:p>
            <a:pPr marL="0" indent="0">
              <a:buNone/>
            </a:pPr>
            <a:r>
              <a:rPr lang="en-GB" sz="2100" dirty="0"/>
              <a:t>	</a:t>
            </a:r>
            <a:r>
              <a:rPr lang="en-GB" sz="2100" dirty="0" smtClean="0"/>
              <a:t>		   - Multinational JTF: Nigeria, Cameroon, Niger &amp; Chad (2012/3)</a:t>
            </a:r>
          </a:p>
          <a:p>
            <a:pPr marL="0" indent="0">
              <a:buNone/>
            </a:pPr>
            <a:r>
              <a:rPr lang="en-GB" sz="2100" dirty="0"/>
              <a:t>	</a:t>
            </a:r>
            <a:r>
              <a:rPr lang="en-GB" sz="2100" dirty="0" smtClean="0"/>
              <a:t>		   - Nigerian New Army (7</a:t>
            </a:r>
            <a:r>
              <a:rPr lang="en-GB" sz="2100" baseline="30000" dirty="0" smtClean="0"/>
              <a:t>th</a:t>
            </a:r>
            <a:r>
              <a:rPr lang="en-GB" sz="2100" dirty="0" smtClean="0"/>
              <a:t>) Division (2013)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DD98-053B-4887-BAEC-FEB86925ACD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77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Regional Security in W-Africa: ECOWAS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Normative Frameworks</a:t>
            </a:r>
          </a:p>
          <a:p>
            <a:r>
              <a:rPr lang="en-GB" dirty="0" smtClean="0"/>
              <a:t>1993 Revised Treaty: Art 58</a:t>
            </a:r>
          </a:p>
          <a:p>
            <a:r>
              <a:rPr lang="en-GB" dirty="0" smtClean="0"/>
              <a:t>1999 Mechanism: Art 19, 20, 21, 22, 32 &amp; 35.</a:t>
            </a:r>
          </a:p>
          <a:p>
            <a:r>
              <a:rPr lang="en-GB" dirty="0" smtClean="0"/>
              <a:t>2001 Protocol on Democracy and Good Governance</a:t>
            </a:r>
          </a:p>
          <a:p>
            <a:r>
              <a:rPr lang="en-GB" dirty="0" smtClean="0"/>
              <a:t>2008 ECPF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Key Policy Instruments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ESF (APSA): ECOMOG!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Council of the Wise (mediation)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ECOWARN (early warning).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DD98-053B-4887-BAEC-FEB86925ACD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970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ECOWAS and Boko Haram Crisis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Relative inaction: limited to political support and solidarity statements.</a:t>
            </a:r>
          </a:p>
          <a:p>
            <a:r>
              <a:rPr lang="en-GB" dirty="0" smtClean="0"/>
              <a:t>Non-activation of relevant normative/policy statutes.</a:t>
            </a:r>
          </a:p>
          <a:p>
            <a:r>
              <a:rPr lang="en-GB" dirty="0" smtClean="0"/>
              <a:t>Despite clear basis, non-mobilisation of ESF.</a:t>
            </a:r>
          </a:p>
          <a:p>
            <a:r>
              <a:rPr lang="en-GB" dirty="0" smtClean="0"/>
              <a:t>No mediation effort: symptomatic of capacity deficits!</a:t>
            </a:r>
          </a:p>
          <a:p>
            <a:r>
              <a:rPr lang="en-GB" dirty="0" smtClean="0"/>
              <a:t>No obvious humanitarian relief action. </a:t>
            </a:r>
          </a:p>
          <a:p>
            <a:r>
              <a:rPr lang="en-GB" dirty="0" smtClean="0"/>
              <a:t>No governance oversight or recognition of MJTF.</a:t>
            </a:r>
          </a:p>
          <a:p>
            <a:r>
              <a:rPr lang="en-GB" dirty="0" smtClean="0"/>
              <a:t>Questioning the ‘Regional’ in Regional Security: Only affected states taking action!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DD98-053B-4887-BAEC-FEB86925ACD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8694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Capacity Deficits and Needs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Limited capacity for mediation and political settlements (low numbers of skilled mediators and negotiators).</a:t>
            </a:r>
          </a:p>
          <a:p>
            <a:r>
              <a:rPr lang="en-GB" dirty="0"/>
              <a:t>Humanitarian </a:t>
            </a:r>
            <a:r>
              <a:rPr lang="en-GB" dirty="0" smtClean="0"/>
              <a:t>action/relief.</a:t>
            </a:r>
            <a:endParaRPr lang="en-GB" dirty="0"/>
          </a:p>
          <a:p>
            <a:r>
              <a:rPr lang="en-GB" dirty="0"/>
              <a:t>No capacity for Rapid response.</a:t>
            </a:r>
          </a:p>
          <a:p>
            <a:r>
              <a:rPr lang="en-GB" dirty="0" smtClean="0"/>
              <a:t>Limited force projection capabilities.</a:t>
            </a:r>
          </a:p>
          <a:p>
            <a:r>
              <a:rPr lang="en-GB" dirty="0" smtClean="0"/>
              <a:t>Limited force enablers. </a:t>
            </a:r>
          </a:p>
          <a:p>
            <a:r>
              <a:rPr lang="en-GB" dirty="0" smtClean="0"/>
              <a:t>Low systemisation (little links between early warning, policy statements, and early action).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DD98-053B-4887-BAEC-FEB86925ACD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249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RECs </a:t>
            </a:r>
            <a:r>
              <a:rPr lang="en-US" dirty="0"/>
              <a:t>and the AU are hardly able to provide or deliver regional security individually and collectively as envisaged in extant policy </a:t>
            </a:r>
            <a:r>
              <a:rPr lang="en-US" dirty="0" smtClean="0"/>
              <a:t>documents, but suffice as sources of </a:t>
            </a:r>
            <a:r>
              <a:rPr lang="en-US" dirty="0" err="1" smtClean="0"/>
              <a:t>legitimacy+coordination</a:t>
            </a:r>
            <a:r>
              <a:rPr lang="en-US" dirty="0" smtClean="0"/>
              <a:t> for regional security.</a:t>
            </a:r>
          </a:p>
          <a:p>
            <a:pPr marL="457200" indent="-457200">
              <a:buAutoNum type="arabicPeriod"/>
            </a:pPr>
            <a:r>
              <a:rPr lang="en-US" dirty="0" smtClean="0"/>
              <a:t>Capacities and mechanisms for mediated settlements neither well developed nor fully explored.</a:t>
            </a:r>
          </a:p>
          <a:p>
            <a:pPr marL="457200" indent="-457200">
              <a:buAutoNum type="arabicPeriod"/>
            </a:pPr>
            <a:r>
              <a:rPr lang="en-US" dirty="0"/>
              <a:t>Regional security no longer equates or parallels REC </a:t>
            </a:r>
            <a:r>
              <a:rPr lang="en-US" dirty="0" smtClean="0"/>
              <a:t>configuration– </a:t>
            </a:r>
            <a:r>
              <a:rPr lang="en-US" dirty="0"/>
              <a:t>the definition and map of the ‘regional’ in ‘regional security’ is </a:t>
            </a:r>
            <a:r>
              <a:rPr lang="en-US" dirty="0" smtClean="0"/>
              <a:t>changing.</a:t>
            </a:r>
          </a:p>
          <a:p>
            <a:pPr marL="457200" indent="-457200">
              <a:buAutoNum type="arabicPeriod"/>
            </a:pPr>
            <a:r>
              <a:rPr lang="en-US" dirty="0" smtClean="0"/>
              <a:t>Emergent </a:t>
            </a:r>
            <a:r>
              <a:rPr lang="en-US" i="1" dirty="0"/>
              <a:t>modus operandi</a:t>
            </a:r>
            <a:r>
              <a:rPr lang="en-US" dirty="0"/>
              <a:t> of and for regional security </a:t>
            </a:r>
            <a:r>
              <a:rPr lang="en-US" dirty="0" smtClean="0"/>
              <a:t>-different </a:t>
            </a:r>
            <a:r>
              <a:rPr lang="en-US" dirty="0"/>
              <a:t>combinations of intra-, inter- and extra-regional initiatives, partnerships, actors and interests. 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/>
              <a:t>E</a:t>
            </a:r>
            <a:r>
              <a:rPr lang="en-US" dirty="0" smtClean="0"/>
              <a:t>xtra-regional </a:t>
            </a:r>
            <a:r>
              <a:rPr lang="en-US" dirty="0"/>
              <a:t>interests and actors </a:t>
            </a:r>
            <a:r>
              <a:rPr lang="en-US" dirty="0" smtClean="0"/>
              <a:t>playing </a:t>
            </a:r>
            <a:r>
              <a:rPr lang="en-US" dirty="0"/>
              <a:t>‘game-changing’ roles in African regional security initiatives </a:t>
            </a:r>
            <a:r>
              <a:rPr lang="en-US" dirty="0" smtClean="0"/>
              <a:t>(funding</a:t>
            </a:r>
            <a:r>
              <a:rPr lang="en-US" dirty="0"/>
              <a:t>, equipment support, </a:t>
            </a:r>
            <a:r>
              <a:rPr lang="en-US" dirty="0" smtClean="0"/>
              <a:t>and </a:t>
            </a:r>
            <a:r>
              <a:rPr lang="en-US" dirty="0"/>
              <a:t>robust force </a:t>
            </a:r>
            <a:r>
              <a:rPr lang="en-US" dirty="0" smtClean="0"/>
              <a:t>projection.  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DD98-053B-4887-BAEC-FEB86925ACD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061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Conceptual Implications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GB" dirty="0" smtClean="0"/>
              <a:t>R</a:t>
            </a:r>
            <a:r>
              <a:rPr lang="en-US" dirty="0" err="1" smtClean="0"/>
              <a:t>egional</a:t>
            </a:r>
            <a:r>
              <a:rPr lang="en-US" dirty="0" smtClean="0"/>
              <a:t> </a:t>
            </a:r>
            <a:r>
              <a:rPr lang="en-US" dirty="0"/>
              <a:t>security does not parallel RECs and AU’s policy definitions and assumptions. 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Emergent </a:t>
            </a:r>
            <a:r>
              <a:rPr lang="en-US" dirty="0"/>
              <a:t>regional security crises and responses are redefining the boundaries and assumptions about the ‘regional</a:t>
            </a:r>
            <a:r>
              <a:rPr lang="en-US" dirty="0" smtClean="0"/>
              <a:t>’ - new </a:t>
            </a:r>
            <a:r>
              <a:rPr lang="en-US" dirty="0"/>
              <a:t>alliances, arrangements and </a:t>
            </a:r>
            <a:r>
              <a:rPr lang="en-US" dirty="0" smtClean="0"/>
              <a:t>partnerships (intra-regional</a:t>
            </a:r>
            <a:r>
              <a:rPr lang="en-US" dirty="0"/>
              <a:t>, inter-regional and trans-regional </a:t>
            </a:r>
            <a:r>
              <a:rPr lang="en-US" dirty="0" smtClean="0"/>
              <a:t>security).</a:t>
            </a:r>
          </a:p>
          <a:p>
            <a:pPr marL="457200" indent="-457200">
              <a:buAutoNum type="arabicPeriod"/>
            </a:pPr>
            <a:r>
              <a:rPr lang="en-US" dirty="0" smtClean="0"/>
              <a:t>Motivation for regional security no longer regional </a:t>
            </a:r>
            <a:r>
              <a:rPr lang="en-US" dirty="0"/>
              <a:t>solidarity, membership of RECs, </a:t>
            </a:r>
            <a:r>
              <a:rPr lang="en-US" dirty="0" smtClean="0"/>
              <a:t>&amp; signatories </a:t>
            </a:r>
            <a:r>
              <a:rPr lang="en-US" dirty="0"/>
              <a:t>of regional security </a:t>
            </a:r>
            <a:r>
              <a:rPr lang="en-US" dirty="0" smtClean="0"/>
              <a:t>protocols. But national </a:t>
            </a:r>
            <a:r>
              <a:rPr lang="en-US" dirty="0"/>
              <a:t>security </a:t>
            </a:r>
            <a:r>
              <a:rPr lang="en-US" dirty="0" smtClean="0"/>
              <a:t>interests - </a:t>
            </a:r>
            <a:r>
              <a:rPr lang="en-US" dirty="0"/>
              <a:t>direct impacts from and proximity to sources and theatres of regional </a:t>
            </a:r>
            <a:r>
              <a:rPr lang="en-US" dirty="0" smtClean="0"/>
              <a:t>security.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DD98-053B-4887-BAEC-FEB86925ACD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384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 Implications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en-GB" dirty="0" smtClean="0"/>
              <a:t>A</a:t>
            </a:r>
            <a:r>
              <a:rPr lang="en-US" dirty="0" smtClean="0"/>
              <a:t>d </a:t>
            </a:r>
            <a:r>
              <a:rPr lang="en-US" dirty="0"/>
              <a:t>hoc coalition and military cooperation and joint </a:t>
            </a:r>
            <a:r>
              <a:rPr lang="en-US" dirty="0" smtClean="0"/>
              <a:t>operations need integrated into policy frameworks.</a:t>
            </a:r>
          </a:p>
          <a:p>
            <a:pPr marL="457200" indent="-457200">
              <a:buAutoNum type="arabicPeriod"/>
            </a:pPr>
            <a:r>
              <a:rPr lang="en-US" dirty="0" smtClean="0"/>
              <a:t>Intra-</a:t>
            </a:r>
            <a:r>
              <a:rPr lang="en-US" dirty="0"/>
              <a:t>, inter- and extra-regional responses to regional security </a:t>
            </a:r>
            <a:r>
              <a:rPr lang="en-US" dirty="0" smtClean="0"/>
              <a:t>threats raises governance </a:t>
            </a:r>
            <a:r>
              <a:rPr lang="en-US" dirty="0"/>
              <a:t>dilemmas (transparency, accountability and oversight) </a:t>
            </a:r>
            <a:r>
              <a:rPr lang="en-US" dirty="0" smtClean="0"/>
              <a:t>&amp; inter- </a:t>
            </a:r>
            <a:r>
              <a:rPr lang="en-US" dirty="0"/>
              <a:t>and cross-regional operability between and among RECs,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Game-changing </a:t>
            </a:r>
            <a:r>
              <a:rPr lang="en-US" dirty="0"/>
              <a:t>interests and roles of extra-regional (extra African) </a:t>
            </a:r>
            <a:r>
              <a:rPr lang="en-US" dirty="0" smtClean="0"/>
              <a:t>= need for </a:t>
            </a:r>
            <a:r>
              <a:rPr lang="en-US" dirty="0"/>
              <a:t>a framework and principles to guide and regulate the terms of </a:t>
            </a:r>
            <a:r>
              <a:rPr lang="en-US" dirty="0" smtClean="0"/>
              <a:t>engagement. </a:t>
            </a:r>
          </a:p>
          <a:p>
            <a:pPr marL="457200" indent="-457200">
              <a:buAutoNum type="arabicPeriod"/>
            </a:pPr>
            <a:r>
              <a:rPr lang="en-US" dirty="0" smtClean="0"/>
              <a:t>Practical commitments </a:t>
            </a:r>
            <a:r>
              <a:rPr lang="en-US" dirty="0"/>
              <a:t>to, and efficacy of existing capacities for mediation and political </a:t>
            </a:r>
            <a:r>
              <a:rPr lang="en-US" dirty="0" smtClean="0"/>
              <a:t>settlement = LOW…. e.g. shortages  of skilled </a:t>
            </a:r>
            <a:r>
              <a:rPr lang="en-US" dirty="0"/>
              <a:t>and experienced African mediators and negotiators relative to the scale of crises, </a:t>
            </a:r>
            <a:r>
              <a:rPr lang="en-US" dirty="0" smtClean="0"/>
              <a:t>and </a:t>
            </a:r>
            <a:r>
              <a:rPr lang="en-US" dirty="0"/>
              <a:t>operational capacity for non-violent responses and resolution of regional security crises.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DD98-053B-4887-BAEC-FEB86925ACD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426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13919</TotalTime>
  <Words>634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Custom Design</vt:lpstr>
      <vt:lpstr>Regional security by observation: assessing regional responses to the Boko Haram crisis </vt:lpstr>
      <vt:lpstr>Key Questions</vt:lpstr>
      <vt:lpstr>The Boko Haram Crisis</vt:lpstr>
      <vt:lpstr>Regional Security in W-Africa: ECOWAS</vt:lpstr>
      <vt:lpstr>ECOWAS and Boko Haram Crisis</vt:lpstr>
      <vt:lpstr>Capacity Deficits and Needs</vt:lpstr>
      <vt:lpstr>Key Observations</vt:lpstr>
      <vt:lpstr>Conceptual Implications</vt:lpstr>
      <vt:lpstr>Policy Implications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Kobena Hanson</dc:creator>
  <cp:lastModifiedBy>DI PILLO Daniele (DEVCO)</cp:lastModifiedBy>
  <cp:revision>880</cp:revision>
  <dcterms:created xsi:type="dcterms:W3CDTF">2011-03-10T18:57:50Z</dcterms:created>
  <dcterms:modified xsi:type="dcterms:W3CDTF">2014-05-05T10:48:17Z</dcterms:modified>
</cp:coreProperties>
</file>