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262" r:id="rId2"/>
    <p:sldId id="275" r:id="rId3"/>
    <p:sldId id="274" r:id="rId4"/>
    <p:sldId id="269" r:id="rId5"/>
    <p:sldId id="279" r:id="rId6"/>
    <p:sldId id="267" r:id="rId7"/>
    <p:sldId id="285" r:id="rId8"/>
    <p:sldId id="266" r:id="rId9"/>
    <p:sldId id="270" r:id="rId10"/>
    <p:sldId id="265" r:id="rId11"/>
    <p:sldId id="286" r:id="rId12"/>
    <p:sldId id="272" r:id="rId13"/>
    <p:sldId id="287" r:id="rId14"/>
    <p:sldId id="273" r:id="rId15"/>
    <p:sldId id="289" r:id="rId16"/>
    <p:sldId id="292" r:id="rId17"/>
    <p:sldId id="277" r:id="rId18"/>
    <p:sldId id="293" r:id="rId1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1038"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8733F8-CAF5-AF41-9326-D889A170AC45}" type="datetimeFigureOut">
              <a:rPr lang="fr-FR" smtClean="0"/>
              <a:pPr/>
              <a:t>16/04/2014</a:t>
            </a:fld>
            <a:endParaRPr lang="en-GB"/>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061C4D-716A-5C41-B112-D4C2DCFC6C72}" type="slidenum">
              <a:rPr lang="en-GB" smtClean="0"/>
              <a:pPr/>
              <a:t>‹#›</a:t>
            </a:fld>
            <a:endParaRPr lang="en-GB"/>
          </a:p>
        </p:txBody>
      </p:sp>
    </p:spTree>
    <p:extLst>
      <p:ext uri="{BB962C8B-B14F-4D97-AF65-F5344CB8AC3E}">
        <p14:creationId xmlns:p14="http://schemas.microsoft.com/office/powerpoint/2010/main" val="10784285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9E93F6-83C3-DE42-BC2C-44C776C30BC6}" type="datetimeFigureOut">
              <a:rPr lang="fr-FR" smtClean="0"/>
              <a:pPr/>
              <a:t>16/04/2014</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366359-8A4E-AF40-A59B-0BB927D152F6}" type="slidenum">
              <a:rPr lang="en-GB" smtClean="0"/>
              <a:pPr/>
              <a:t>‹#›</a:t>
            </a:fld>
            <a:endParaRPr lang="en-GB"/>
          </a:p>
        </p:txBody>
      </p:sp>
    </p:spTree>
    <p:extLst>
      <p:ext uri="{BB962C8B-B14F-4D97-AF65-F5344CB8AC3E}">
        <p14:creationId xmlns:p14="http://schemas.microsoft.com/office/powerpoint/2010/main" val="5835317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GB"/>
          </a:p>
        </p:txBody>
      </p:sp>
      <p:sp>
        <p:nvSpPr>
          <p:cNvPr id="4" name="Espace réservé de la date 3"/>
          <p:cNvSpPr>
            <a:spLocks noGrp="1"/>
          </p:cNvSpPr>
          <p:nvPr>
            <p:ph type="dt" sz="half" idx="10"/>
          </p:nvPr>
        </p:nvSpPr>
        <p:spPr/>
        <p:txBody>
          <a:bodyPr/>
          <a:lstStyle/>
          <a:p>
            <a:fld id="{B21E6F7C-0614-344E-85DC-287BFB1B36C7}" type="datetime1">
              <a:rPr lang="fr-FR" smtClean="0"/>
              <a:pPr/>
              <a:t>16/04/2014</a:t>
            </a:fld>
            <a:endParaRPr lang="en-GB"/>
          </a:p>
        </p:txBody>
      </p:sp>
      <p:sp>
        <p:nvSpPr>
          <p:cNvPr id="5" name="Espace réservé du pied de page 4"/>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6" name="Espace réservé du numéro de diapositive 5"/>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6605E640-9D58-D447-BB61-647284D65688}" type="datetime1">
              <a:rPr lang="fr-FR" smtClean="0"/>
              <a:pPr/>
              <a:t>16/04/2014</a:t>
            </a:fld>
            <a:endParaRPr lang="en-GB"/>
          </a:p>
        </p:txBody>
      </p:sp>
      <p:sp>
        <p:nvSpPr>
          <p:cNvPr id="5" name="Espace réservé du pied de page 4"/>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6" name="Espace réservé du numéro de diapositive 5"/>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7B1834D-E681-C64B-868E-9696A40E92DC}" type="datetime1">
              <a:rPr lang="fr-FR" smtClean="0"/>
              <a:pPr/>
              <a:t>16/04/2014</a:t>
            </a:fld>
            <a:endParaRPr lang="en-GB"/>
          </a:p>
        </p:txBody>
      </p:sp>
      <p:sp>
        <p:nvSpPr>
          <p:cNvPr id="5" name="Espace réservé du pied de page 4"/>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6" name="Espace réservé du numéro de diapositive 5"/>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967C23F-33E0-3D49-8E1A-C51E723A34B6}" type="datetime1">
              <a:rPr lang="fr-FR" smtClean="0"/>
              <a:pPr/>
              <a:t>16/04/2014</a:t>
            </a:fld>
            <a:endParaRPr lang="en-GB"/>
          </a:p>
        </p:txBody>
      </p:sp>
      <p:sp>
        <p:nvSpPr>
          <p:cNvPr id="5" name="Espace réservé du pied de page 4"/>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6" name="Espace réservé du numéro de diapositive 5"/>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A999549-5CCB-034E-90AC-1FE57EB53927}" type="datetime1">
              <a:rPr lang="fr-FR" smtClean="0"/>
              <a:pPr/>
              <a:t>16/04/2014</a:t>
            </a:fld>
            <a:endParaRPr lang="en-GB"/>
          </a:p>
        </p:txBody>
      </p:sp>
      <p:sp>
        <p:nvSpPr>
          <p:cNvPr id="5" name="Espace réservé du pied de page 4"/>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6" name="Espace réservé du numéro de diapositive 5"/>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ED214C93-1CEC-6744-A819-36AF2B25C2BF}" type="datetime1">
              <a:rPr lang="fr-FR" smtClean="0"/>
              <a:pPr/>
              <a:t>16/04/2014</a:t>
            </a:fld>
            <a:endParaRPr lang="en-GB"/>
          </a:p>
        </p:txBody>
      </p:sp>
      <p:sp>
        <p:nvSpPr>
          <p:cNvPr id="6" name="Espace réservé du pied de page 5"/>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7" name="Espace réservé du numéro de diapositive 6"/>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75030193-0A13-9240-8DFB-3CD4511EBABE}" type="datetime1">
              <a:rPr lang="fr-FR" smtClean="0"/>
              <a:pPr/>
              <a:t>16/04/2014</a:t>
            </a:fld>
            <a:endParaRPr lang="en-GB"/>
          </a:p>
        </p:txBody>
      </p:sp>
      <p:sp>
        <p:nvSpPr>
          <p:cNvPr id="8" name="Espace réservé du pied de page 7"/>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9" name="Espace réservé du numéro de diapositive 8"/>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e la date 2"/>
          <p:cNvSpPr>
            <a:spLocks noGrp="1"/>
          </p:cNvSpPr>
          <p:nvPr>
            <p:ph type="dt" sz="half" idx="10"/>
          </p:nvPr>
        </p:nvSpPr>
        <p:spPr/>
        <p:txBody>
          <a:bodyPr/>
          <a:lstStyle/>
          <a:p>
            <a:fld id="{A8308172-9751-3D49-89F5-6DC44B3AB1D4}" type="datetime1">
              <a:rPr lang="fr-FR" smtClean="0"/>
              <a:pPr/>
              <a:t>16/04/2014</a:t>
            </a:fld>
            <a:endParaRPr lang="en-GB"/>
          </a:p>
        </p:txBody>
      </p:sp>
      <p:sp>
        <p:nvSpPr>
          <p:cNvPr id="4" name="Espace réservé du pied de page 3"/>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5" name="Espace réservé du numéro de diapositive 4"/>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CBF658-4C05-B645-BDBD-4092C863A23D}" type="datetime1">
              <a:rPr lang="fr-FR" smtClean="0"/>
              <a:pPr/>
              <a:t>16/04/2014</a:t>
            </a:fld>
            <a:endParaRPr lang="en-GB"/>
          </a:p>
        </p:txBody>
      </p:sp>
      <p:sp>
        <p:nvSpPr>
          <p:cNvPr id="3" name="Espace réservé du pied de page 2"/>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4" name="Espace réservé du numéro de diapositive 3"/>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201F968-1DF0-204D-B7C0-F5A99A0F0ED3}" type="datetime1">
              <a:rPr lang="fr-FR" smtClean="0"/>
              <a:pPr/>
              <a:t>16/04/2014</a:t>
            </a:fld>
            <a:endParaRPr lang="en-GB"/>
          </a:p>
        </p:txBody>
      </p:sp>
      <p:sp>
        <p:nvSpPr>
          <p:cNvPr id="6" name="Espace réservé du pied de page 5"/>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7" name="Espace réservé du numéro de diapositive 6"/>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354A1F5-B58C-034A-B931-3BE856ACAE86}" type="datetime1">
              <a:rPr lang="fr-FR" smtClean="0"/>
              <a:pPr/>
              <a:t>16/04/2014</a:t>
            </a:fld>
            <a:endParaRPr lang="en-GB"/>
          </a:p>
        </p:txBody>
      </p:sp>
      <p:sp>
        <p:nvSpPr>
          <p:cNvPr id="6" name="Espace réservé du pied de page 5"/>
          <p:cNvSpPr>
            <a:spLocks noGrp="1"/>
          </p:cNvSpPr>
          <p:nvPr>
            <p:ph type="ftr" sz="quarter" idx="11"/>
          </p:nvPr>
        </p:nvSpPr>
        <p:spPr/>
        <p:txBody>
          <a:bodyPr/>
          <a:lstStyle/>
          <a:p>
            <a:r>
              <a:rPr lang="fr-FR" smtClean="0"/>
              <a:t>Webinar 5 May 2014:  Capacity for Regionalism and  Economic Integration in Africa   </a:t>
            </a:r>
            <a:endParaRPr lang="en-GB"/>
          </a:p>
        </p:txBody>
      </p:sp>
      <p:sp>
        <p:nvSpPr>
          <p:cNvPr id="7" name="Espace réservé du numéro de diapositive 6"/>
          <p:cNvSpPr>
            <a:spLocks noGrp="1"/>
          </p:cNvSpPr>
          <p:nvPr>
            <p:ph type="sldNum" sz="quarter" idx="12"/>
          </p:nvPr>
        </p:nvSpPr>
        <p:spPr/>
        <p:txBody>
          <a:bodyPr/>
          <a:lstStyle/>
          <a:p>
            <a:fld id="{C17E6399-9A7D-BF49-B352-A235F4223C0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F01D1-663D-5D4A-BA4F-E3F31ED55C61}" type="datetime1">
              <a:rPr lang="fr-FR" smtClean="0"/>
              <a:pPr/>
              <a:t>16/04/2014</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Webinar 5 May 2014:  Capacity for Regionalism and  Economic Integration in Africa   </a:t>
            </a:r>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E6399-9A7D-BF49-B352-A235F4223C0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surveymonkey.com/s/2S8MY7B"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jpeg"/><Relationship Id="rId7" Type="http://schemas.openxmlformats.org/officeDocument/2006/relationships/oleObject" Target="Macintosh%20HD:Users:Thomas:Documents:2014_TT_WORKING_ON:___TT_WORK:2014_TT_Work_Assignments:__1311_ADE_CD_4_RESULTS_DCA:____CD4R_WEBINARS:LenCD_CD4R_Flyer_140410cs.doc!OLE_LINK2"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1</a:t>
            </a:fld>
            <a:endParaRPr lang="en-GB" sz="1800" b="1"/>
          </a:p>
        </p:txBody>
      </p:sp>
      <p:sp>
        <p:nvSpPr>
          <p:cNvPr id="5" name="ZoneTexte 4"/>
          <p:cNvSpPr txBox="1"/>
          <p:nvPr/>
        </p:nvSpPr>
        <p:spPr>
          <a:xfrm>
            <a:off x="6773080" y="365125"/>
            <a:ext cx="2111475" cy="677108"/>
          </a:xfrm>
          <a:prstGeom prst="rect">
            <a:avLst/>
          </a:prstGeom>
          <a:noFill/>
        </p:spPr>
        <p:txBody>
          <a:bodyPr wrap="square" rtlCol="0">
            <a:spAutoFit/>
          </a:bodyPr>
          <a:lstStyle/>
          <a:p>
            <a:pPr algn="r"/>
            <a:r>
              <a:rPr lang="en-GB" sz="3800" b="1" i="1" dirty="0" smtClean="0">
                <a:solidFill>
                  <a:schemeClr val="bg1"/>
                </a:solidFill>
              </a:rPr>
              <a:t>Webinar</a:t>
            </a:r>
            <a:endParaRPr lang="en-GB" sz="3800" b="1" i="1" dirty="0">
              <a:solidFill>
                <a:schemeClr val="bg1"/>
              </a:solidFill>
            </a:endParaRPr>
          </a:p>
        </p:txBody>
      </p:sp>
      <p:sp>
        <p:nvSpPr>
          <p:cNvPr id="6" name="ZoneTexte 5"/>
          <p:cNvSpPr txBox="1"/>
          <p:nvPr/>
        </p:nvSpPr>
        <p:spPr>
          <a:xfrm>
            <a:off x="1160715" y="1365448"/>
            <a:ext cx="7305636" cy="2831544"/>
          </a:xfrm>
          <a:prstGeom prst="rect">
            <a:avLst/>
          </a:prstGeom>
          <a:noFill/>
        </p:spPr>
        <p:txBody>
          <a:bodyPr wrap="square" rtlCol="0">
            <a:spAutoFit/>
          </a:bodyPr>
          <a:lstStyle/>
          <a:p>
            <a:pPr algn="ctr"/>
            <a:r>
              <a:rPr lang="en-GB" sz="3200" b="1" dirty="0" smtClean="0"/>
              <a:t>5 May 2014, 15h UTC  </a:t>
            </a:r>
          </a:p>
          <a:p>
            <a:pPr algn="ctr"/>
            <a:r>
              <a:rPr lang="en-GB" sz="3800" b="1" dirty="0" smtClean="0"/>
              <a:t>Capacity for Regional Development and </a:t>
            </a:r>
          </a:p>
          <a:p>
            <a:pPr algn="ctr"/>
            <a:r>
              <a:rPr lang="en-GB" sz="3800" b="1" dirty="0" smtClean="0"/>
              <a:t>Economic Integration in Africa  </a:t>
            </a:r>
          </a:p>
          <a:p>
            <a:pPr algn="ctr"/>
            <a:endParaRPr lang="en-GB" sz="1600" b="1" dirty="0" smtClean="0"/>
          </a:p>
          <a:p>
            <a:pPr algn="ctr"/>
            <a:r>
              <a:rPr lang="en-GB" sz="1600" b="1" dirty="0" smtClean="0"/>
              <a:t>in collaboration with</a:t>
            </a:r>
          </a:p>
        </p:txBody>
      </p:sp>
      <p:grpSp>
        <p:nvGrpSpPr>
          <p:cNvPr id="8" name="Grouper 7"/>
          <p:cNvGrpSpPr/>
          <p:nvPr/>
        </p:nvGrpSpPr>
        <p:grpSpPr>
          <a:xfrm>
            <a:off x="6260366" y="3959821"/>
            <a:ext cx="1271568" cy="1652201"/>
            <a:chOff x="155575" y="1716088"/>
            <a:chExt cx="744538" cy="1029973"/>
          </a:xfrm>
        </p:grpSpPr>
        <p:pic>
          <p:nvPicPr>
            <p:cNvPr id="9" name="Image 16"/>
            <p:cNvPicPr>
              <a:picLocks noChangeAspect="1"/>
            </p:cNvPicPr>
            <p:nvPr/>
          </p:nvPicPr>
          <p:blipFill>
            <a:blip r:embed="rId3"/>
            <a:srcRect/>
            <a:stretch>
              <a:fillRect/>
            </a:stretch>
          </p:blipFill>
          <p:spPr bwMode="auto">
            <a:xfrm>
              <a:off x="155575" y="2475440"/>
              <a:ext cx="744538" cy="270621"/>
            </a:xfrm>
            <a:prstGeom prst="rect">
              <a:avLst/>
            </a:prstGeom>
            <a:noFill/>
            <a:ln w="9525">
              <a:noFill/>
              <a:miter lim="800000"/>
              <a:headEnd/>
              <a:tailEnd/>
            </a:ln>
          </p:spPr>
        </p:pic>
        <p:pic>
          <p:nvPicPr>
            <p:cNvPr id="10" name="Image 18"/>
            <p:cNvPicPr>
              <a:picLocks noChangeAspect="1"/>
            </p:cNvPicPr>
            <p:nvPr/>
          </p:nvPicPr>
          <p:blipFill>
            <a:blip r:embed="rId4"/>
            <a:srcRect/>
            <a:stretch>
              <a:fillRect/>
            </a:stretch>
          </p:blipFill>
          <p:spPr bwMode="auto">
            <a:xfrm>
              <a:off x="155575" y="1716088"/>
              <a:ext cx="744538" cy="801687"/>
            </a:xfrm>
            <a:prstGeom prst="rect">
              <a:avLst/>
            </a:prstGeom>
            <a:noFill/>
            <a:ln w="9525">
              <a:noFill/>
              <a:miter lim="800000"/>
              <a:headEnd/>
              <a:tailEnd/>
            </a:ln>
          </p:spPr>
        </p:pic>
      </p:grpSp>
      <p:pic>
        <p:nvPicPr>
          <p:cNvPr id="11" name="Picture 10"/>
          <p:cNvPicPr/>
          <p:nvPr/>
        </p:nvPicPr>
        <p:blipFill>
          <a:blip r:embed="rId5">
            <a:extLst>
              <a:ext uri="{28A0092B-C50C-407E-A947-70E740481C1C}">
                <a14:useLocalDpi xmlns:a14="http://schemas.microsoft.com/office/drawing/2010/main" val="0"/>
              </a:ext>
            </a:extLst>
          </a:blip>
          <a:srcRect/>
          <a:stretch>
            <a:fillRect/>
          </a:stretch>
        </p:blipFill>
        <p:spPr bwMode="auto">
          <a:xfrm>
            <a:off x="1160715" y="4602822"/>
            <a:ext cx="4135680" cy="79214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10</a:t>
            </a:fld>
            <a:endParaRPr lang="en-GB" sz="1800" b="1"/>
          </a:p>
        </p:txBody>
      </p:sp>
      <p:pic>
        <p:nvPicPr>
          <p:cNvPr id="3"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5"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chemeClr val="bg2">
                    <a:lumMod val="25000"/>
                  </a:schemeClr>
                </a:solidFill>
              </a:rPr>
              <a:t>Webinar Overview and Framing</a:t>
            </a:r>
            <a:endParaRPr lang="en-GB" b="1" dirty="0">
              <a:solidFill>
                <a:schemeClr val="bg2">
                  <a:lumMod val="25000"/>
                </a:schemeClr>
              </a:solidFill>
            </a:endParaRPr>
          </a:p>
        </p:txBody>
      </p:sp>
      <p:sp>
        <p:nvSpPr>
          <p:cNvPr id="10" name="Rectangle 9"/>
          <p:cNvSpPr/>
          <p:nvPr/>
        </p:nvSpPr>
        <p:spPr>
          <a:xfrm>
            <a:off x="887601" y="1705923"/>
            <a:ext cx="7824547" cy="4524315"/>
          </a:xfrm>
          <a:prstGeom prst="rect">
            <a:avLst/>
          </a:prstGeom>
        </p:spPr>
        <p:txBody>
          <a:bodyPr wrap="square">
            <a:spAutoFit/>
          </a:bodyPr>
          <a:lstStyle/>
          <a:p>
            <a:r>
              <a:rPr lang="en-GB" b="1" dirty="0" smtClean="0"/>
              <a:t>Regional Development </a:t>
            </a:r>
            <a:r>
              <a:rPr lang="en-GB" dirty="0" smtClean="0"/>
              <a:t>encompasses</a:t>
            </a:r>
            <a:r>
              <a:rPr lang="en-GB" b="1" dirty="0" smtClean="0"/>
              <a:t> </a:t>
            </a:r>
            <a:r>
              <a:rPr lang="en-GB" dirty="0" smtClean="0"/>
              <a:t>the deliberate attempt by states to create formal mechanisms for dealing with transnational issues. There is strong support for regional development and economic integration in Africa as a strategy for advancing its socio-economic </a:t>
            </a:r>
            <a:r>
              <a:rPr lang="en-GB" dirty="0" err="1" smtClean="0"/>
              <a:t>endeavors</a:t>
            </a:r>
            <a:r>
              <a:rPr lang="en-GB" dirty="0" smtClean="0"/>
              <a:t>, but previous attempts have yielded minimal economic benefits. For Africa to realize regional development and economic integration, it has to address past failures (e.g. multiplicity/overlapping membership, reliance on donor funds and lack of commitment among others).</a:t>
            </a:r>
          </a:p>
          <a:p>
            <a:endParaRPr lang="en-GB" dirty="0" smtClean="0"/>
          </a:p>
          <a:p>
            <a:r>
              <a:rPr lang="en-GB" b="1" dirty="0" smtClean="0"/>
              <a:t>This ACBF webinar focuses on </a:t>
            </a:r>
            <a:r>
              <a:rPr lang="en-GB" dirty="0" smtClean="0"/>
              <a:t>the capacity development dynamics impacting this continental agenda. The webinar will:</a:t>
            </a:r>
          </a:p>
          <a:p>
            <a:pPr marL="342900" indent="-342900">
              <a:buFont typeface="Arial"/>
              <a:buChar char="•"/>
            </a:pPr>
            <a:r>
              <a:rPr lang="en-GB" dirty="0" smtClean="0"/>
              <a:t>Interrogate the capacity development issues, challenges, opportunities and possibilities for regional development and economic integration in Africa.</a:t>
            </a:r>
          </a:p>
          <a:p>
            <a:pPr marL="342900" indent="-342900">
              <a:buFont typeface="Arial"/>
              <a:buChar char="•"/>
            </a:pPr>
            <a:r>
              <a:rPr lang="en-GB" dirty="0" smtClean="0"/>
              <a:t>Examine issues, challenges, opportunities and possibilities facing inter-country (macro) and cross-border (micro) regional development and economic integration.</a:t>
            </a:r>
          </a:p>
          <a:p>
            <a:pPr marL="342900" indent="-342900">
              <a:buFont typeface="Arial"/>
              <a:buChar char="•"/>
            </a:pPr>
            <a:r>
              <a:rPr lang="en-GB" dirty="0" smtClean="0"/>
              <a:t>Extract lessons from practice of what is working and what is not in Africa.</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Rectangle à coins arrondis 10"/>
          <p:cNvSpPr/>
          <p:nvPr/>
        </p:nvSpPr>
        <p:spPr>
          <a:xfrm>
            <a:off x="814487" y="3023474"/>
            <a:ext cx="8142705" cy="750996"/>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11</a:t>
            </a:fld>
            <a:endParaRPr lang="en-GB" sz="1800" b="1"/>
          </a:p>
        </p:txBody>
      </p:sp>
      <p:pic>
        <p:nvPicPr>
          <p:cNvPr id="3"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2"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chemeClr val="bg2">
                    <a:lumMod val="25000"/>
                  </a:schemeClr>
                </a:solidFill>
              </a:rPr>
              <a:t>Agenda</a:t>
            </a:r>
            <a:endParaRPr lang="en-GB" b="1" dirty="0">
              <a:solidFill>
                <a:schemeClr val="bg2">
                  <a:lumMod val="25000"/>
                </a:schemeClr>
              </a:solidFill>
            </a:endParaRPr>
          </a:p>
        </p:txBody>
      </p:sp>
      <p:sp>
        <p:nvSpPr>
          <p:cNvPr id="9" name="ZoneTexte 8"/>
          <p:cNvSpPr txBox="1"/>
          <p:nvPr/>
        </p:nvSpPr>
        <p:spPr>
          <a:xfrm>
            <a:off x="814487" y="1678820"/>
            <a:ext cx="7897661" cy="3908762"/>
          </a:xfrm>
          <a:prstGeom prst="rect">
            <a:avLst/>
          </a:prstGeom>
          <a:noFill/>
        </p:spPr>
        <p:txBody>
          <a:bodyPr wrap="square" rtlCol="0">
            <a:spAutoFit/>
          </a:bodyPr>
          <a:lstStyle/>
          <a:p>
            <a:pPr marL="342900" indent="-342900">
              <a:spcAft>
                <a:spcPts val="1200"/>
              </a:spcAft>
              <a:buFont typeface="+mj-lt"/>
              <a:buAutoNum type="arabicPeriod"/>
            </a:pPr>
            <a:r>
              <a:rPr lang="en-GB" sz="2400" b="1" dirty="0" smtClean="0"/>
              <a:t>Welcome and Introduction</a:t>
            </a:r>
            <a:endParaRPr lang="en-GB" dirty="0" smtClean="0"/>
          </a:p>
          <a:p>
            <a:pPr marL="342900" indent="-342900">
              <a:spcAft>
                <a:spcPts val="1200"/>
              </a:spcAft>
              <a:buFont typeface="+mj-lt"/>
              <a:buAutoNum type="arabicPeriod"/>
            </a:pPr>
            <a:r>
              <a:rPr lang="en-GB" sz="2400" b="1" dirty="0" smtClean="0"/>
              <a:t>Overview and Framing of Topic</a:t>
            </a:r>
            <a:r>
              <a:rPr lang="en-GB" b="1" dirty="0" smtClean="0"/>
              <a:t>: </a:t>
            </a:r>
            <a:r>
              <a:rPr lang="en-GB" dirty="0" smtClean="0"/>
              <a:t>Capacity for Regional Development and  Economic Integration in Africa </a:t>
            </a:r>
          </a:p>
          <a:p>
            <a:pPr marL="342900" indent="-342900">
              <a:spcAft>
                <a:spcPts val="1200"/>
              </a:spcAft>
              <a:buFont typeface="+mj-lt"/>
              <a:buAutoNum type="arabicPeriod"/>
            </a:pPr>
            <a:r>
              <a:rPr lang="en-GB" sz="2400" b="1" dirty="0" smtClean="0"/>
              <a:t>Presentation 1</a:t>
            </a:r>
            <a:r>
              <a:rPr lang="en-GB" b="1" dirty="0" smtClean="0"/>
              <a:t>: </a:t>
            </a:r>
            <a:r>
              <a:rPr lang="en-GB" dirty="0" smtClean="0"/>
              <a:t>Regional value chains and productivity enhancements:  the cases of rice and cacao in West Africa - Professor William Moseley</a:t>
            </a:r>
          </a:p>
          <a:p>
            <a:pPr marL="342900" indent="-342900">
              <a:spcAft>
                <a:spcPts val="1200"/>
              </a:spcAft>
              <a:buFont typeface="+mj-lt"/>
              <a:buAutoNum type="arabicPeriod"/>
            </a:pPr>
            <a:r>
              <a:rPr lang="en-GB" sz="2400" b="1" dirty="0" smtClean="0"/>
              <a:t>Presentation 2</a:t>
            </a:r>
            <a:r>
              <a:rPr lang="en-GB" b="1" dirty="0" smtClean="0"/>
              <a:t>: </a:t>
            </a:r>
            <a:r>
              <a:rPr lang="en-GB" dirty="0" smtClean="0"/>
              <a:t>Regional security by observation: assessing regional  responses to the </a:t>
            </a:r>
            <a:r>
              <a:rPr lang="en-GB" dirty="0" err="1" smtClean="0"/>
              <a:t>Boko</a:t>
            </a:r>
            <a:r>
              <a:rPr lang="en-GB" dirty="0" smtClean="0"/>
              <a:t> </a:t>
            </a:r>
            <a:r>
              <a:rPr lang="en-GB" dirty="0" err="1" smtClean="0"/>
              <a:t>Haram</a:t>
            </a:r>
            <a:r>
              <a:rPr lang="en-GB" dirty="0" smtClean="0"/>
              <a:t> crisis - Dr. </a:t>
            </a:r>
            <a:r>
              <a:rPr lang="en-GB" dirty="0" err="1" smtClean="0"/>
              <a:t>Olawale</a:t>
            </a:r>
            <a:r>
              <a:rPr lang="en-GB" dirty="0" smtClean="0"/>
              <a:t> Ismail</a:t>
            </a:r>
          </a:p>
          <a:p>
            <a:pPr marL="342900" indent="-342900">
              <a:spcAft>
                <a:spcPts val="1200"/>
              </a:spcAft>
              <a:buFont typeface="+mj-lt"/>
              <a:buAutoNum type="arabicPeriod"/>
            </a:pPr>
            <a:r>
              <a:rPr lang="en-GB" sz="2400" b="1" dirty="0" smtClean="0"/>
              <a:t>Questions and Answers</a:t>
            </a:r>
          </a:p>
          <a:p>
            <a:pPr marL="342900" indent="-342900">
              <a:spcAft>
                <a:spcPts val="1200"/>
              </a:spcAft>
              <a:buFont typeface="+mj-lt"/>
              <a:buAutoNum type="arabicPeriod"/>
            </a:pPr>
            <a:r>
              <a:rPr lang="en-GB" sz="2400" b="1" dirty="0" smtClean="0"/>
              <a:t>Participants Survey</a:t>
            </a:r>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12</a:t>
            </a:fld>
            <a:endParaRPr lang="en-GB" sz="1800" b="1"/>
          </a:p>
        </p:txBody>
      </p:sp>
      <p:pic>
        <p:nvPicPr>
          <p:cNvPr id="3"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2"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rgbClr val="4A452A"/>
                </a:solidFill>
              </a:rPr>
              <a:t>Presentation 1: Regional value chains and productivity enhancements</a:t>
            </a:r>
            <a:endParaRPr lang="en-GB" b="1" dirty="0">
              <a:solidFill>
                <a:srgbClr val="4A452A"/>
              </a:solidFill>
            </a:endParaRPr>
          </a:p>
        </p:txBody>
      </p:sp>
      <p:sp>
        <p:nvSpPr>
          <p:cNvPr id="10" name="Rectangle 9"/>
          <p:cNvSpPr/>
          <p:nvPr/>
        </p:nvSpPr>
        <p:spPr>
          <a:xfrm>
            <a:off x="914911" y="1470036"/>
            <a:ext cx="7974756" cy="4801315"/>
          </a:xfrm>
          <a:prstGeom prst="rect">
            <a:avLst/>
          </a:prstGeom>
        </p:spPr>
        <p:txBody>
          <a:bodyPr wrap="square">
            <a:spAutoFit/>
          </a:bodyPr>
          <a:lstStyle/>
          <a:p>
            <a:r>
              <a:rPr lang="en-GB" b="1" dirty="0" smtClean="0"/>
              <a:t>Regional value chains and productivity enhancements:</a:t>
            </a:r>
          </a:p>
          <a:p>
            <a:r>
              <a:rPr lang="en-GB" b="1" dirty="0" smtClean="0"/>
              <a:t> the cases of rice and cacao in West Africa</a:t>
            </a:r>
          </a:p>
          <a:p>
            <a:endParaRPr lang="en-GB" dirty="0" smtClean="0"/>
          </a:p>
          <a:p>
            <a:r>
              <a:rPr lang="en-GB" b="1" dirty="0" smtClean="0"/>
              <a:t>Professor William Moseley</a:t>
            </a:r>
            <a:r>
              <a:rPr lang="en-GB" dirty="0" smtClean="0"/>
              <a:t>, Chair of Geography, </a:t>
            </a:r>
          </a:p>
          <a:p>
            <a:r>
              <a:rPr lang="en-GB" dirty="0" smtClean="0"/>
              <a:t>Director of African Studies, Macalester College, </a:t>
            </a:r>
          </a:p>
          <a:p>
            <a:r>
              <a:rPr lang="en-GB" dirty="0" smtClean="0"/>
              <a:t>Saint Paul, Minnesota, USA</a:t>
            </a:r>
          </a:p>
          <a:p>
            <a:endParaRPr lang="en-GB" dirty="0" smtClean="0"/>
          </a:p>
          <a:p>
            <a:r>
              <a:rPr lang="en-GB" dirty="0" smtClean="0"/>
              <a:t>Value chains have become a central focus of economic development activities in recent years.   While initiatives to facilitate value chain development have occurred largely within the borders of nation states, there is increasing interest in creating value chains that span African boundaries.  The presentation explores what kind of policies and capacity building initiatives would be most effective for allowing Africa to better capitalize on cross-border value chain opportunities for economic development and improved livelihoods.  The presentation highlights two case studies: the first examining a West African regional rice market; and the second exploring shared cacao processing and chocolate production between Ghana and Côte d’Ivoire.</a:t>
            </a:r>
            <a:endParaRPr lang="en-GB" dirty="0"/>
          </a:p>
        </p:txBody>
      </p:sp>
      <p:pic>
        <p:nvPicPr>
          <p:cNvPr id="11" name="Image 10"/>
          <p:cNvPicPr>
            <a:picLocks noChangeAspect="1"/>
          </p:cNvPicPr>
          <p:nvPr/>
        </p:nvPicPr>
        <p:blipFill>
          <a:blip r:embed="rId6"/>
          <a:stretch>
            <a:fillRect/>
          </a:stretch>
        </p:blipFill>
        <p:spPr>
          <a:xfrm>
            <a:off x="7167355" y="1542954"/>
            <a:ext cx="1587500" cy="1778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Rectangle à coins arrondis 10"/>
          <p:cNvSpPr/>
          <p:nvPr/>
        </p:nvSpPr>
        <p:spPr>
          <a:xfrm>
            <a:off x="814487" y="3810416"/>
            <a:ext cx="8142705" cy="750996"/>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13</a:t>
            </a:fld>
            <a:endParaRPr lang="en-GB" sz="1800" b="1"/>
          </a:p>
        </p:txBody>
      </p:sp>
      <p:pic>
        <p:nvPicPr>
          <p:cNvPr id="3"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2"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chemeClr val="bg2">
                    <a:lumMod val="25000"/>
                  </a:schemeClr>
                </a:solidFill>
              </a:rPr>
              <a:t>Agenda</a:t>
            </a:r>
            <a:endParaRPr lang="en-GB" b="1" dirty="0">
              <a:solidFill>
                <a:schemeClr val="bg2">
                  <a:lumMod val="25000"/>
                </a:schemeClr>
              </a:solidFill>
            </a:endParaRPr>
          </a:p>
        </p:txBody>
      </p:sp>
      <p:sp>
        <p:nvSpPr>
          <p:cNvPr id="9" name="ZoneTexte 8"/>
          <p:cNvSpPr txBox="1"/>
          <p:nvPr/>
        </p:nvSpPr>
        <p:spPr>
          <a:xfrm>
            <a:off x="814487" y="1678820"/>
            <a:ext cx="7897661" cy="3908762"/>
          </a:xfrm>
          <a:prstGeom prst="rect">
            <a:avLst/>
          </a:prstGeom>
          <a:noFill/>
        </p:spPr>
        <p:txBody>
          <a:bodyPr wrap="square" rtlCol="0">
            <a:spAutoFit/>
          </a:bodyPr>
          <a:lstStyle/>
          <a:p>
            <a:pPr marL="342900" indent="-342900">
              <a:spcAft>
                <a:spcPts val="1200"/>
              </a:spcAft>
              <a:buFont typeface="+mj-lt"/>
              <a:buAutoNum type="arabicPeriod"/>
            </a:pPr>
            <a:r>
              <a:rPr lang="en-GB" sz="2400" b="1" dirty="0" smtClean="0"/>
              <a:t>Welcome and Introduction</a:t>
            </a:r>
            <a:endParaRPr lang="en-GB" dirty="0" smtClean="0"/>
          </a:p>
          <a:p>
            <a:pPr marL="342900" indent="-342900">
              <a:spcAft>
                <a:spcPts val="1200"/>
              </a:spcAft>
              <a:buFont typeface="+mj-lt"/>
              <a:buAutoNum type="arabicPeriod"/>
            </a:pPr>
            <a:r>
              <a:rPr lang="en-GB" sz="2400" b="1" dirty="0" smtClean="0"/>
              <a:t>Overview and Framing of Topic</a:t>
            </a:r>
            <a:r>
              <a:rPr lang="en-GB" b="1" dirty="0" smtClean="0"/>
              <a:t>: </a:t>
            </a:r>
            <a:r>
              <a:rPr lang="en-GB" dirty="0" smtClean="0"/>
              <a:t>Capacity for </a:t>
            </a:r>
            <a:r>
              <a:rPr lang="en-GB" dirty="0" smtClean="0">
                <a:solidFill>
                  <a:srgbClr val="FF0000"/>
                </a:solidFill>
              </a:rPr>
              <a:t>Regional Development </a:t>
            </a:r>
            <a:r>
              <a:rPr lang="en-GB" dirty="0" smtClean="0"/>
              <a:t>and  Economic Integration in Africa </a:t>
            </a:r>
          </a:p>
          <a:p>
            <a:pPr marL="342900" indent="-342900">
              <a:spcAft>
                <a:spcPts val="1200"/>
              </a:spcAft>
              <a:buFont typeface="+mj-lt"/>
              <a:buAutoNum type="arabicPeriod"/>
            </a:pPr>
            <a:r>
              <a:rPr lang="en-GB" sz="2400" b="1" dirty="0" smtClean="0"/>
              <a:t>Presentation 1</a:t>
            </a:r>
            <a:r>
              <a:rPr lang="en-GB" b="1" dirty="0" smtClean="0"/>
              <a:t>: </a:t>
            </a:r>
            <a:r>
              <a:rPr lang="en-GB" dirty="0" smtClean="0"/>
              <a:t>Regional value chains and productivity enhancements:  the cases of rice and cacao in West Africa - Professor William Moseley:</a:t>
            </a:r>
          </a:p>
          <a:p>
            <a:pPr marL="342900" indent="-342900">
              <a:spcAft>
                <a:spcPts val="1200"/>
              </a:spcAft>
              <a:buFont typeface="+mj-lt"/>
              <a:buAutoNum type="arabicPeriod"/>
            </a:pPr>
            <a:r>
              <a:rPr lang="en-GB" sz="2400" b="1" dirty="0" smtClean="0"/>
              <a:t>Presentation 2</a:t>
            </a:r>
            <a:r>
              <a:rPr lang="en-GB" b="1" dirty="0" smtClean="0"/>
              <a:t>: </a:t>
            </a:r>
            <a:r>
              <a:rPr lang="en-GB" dirty="0" smtClean="0"/>
              <a:t>Regional security by observation: assessing regional  responses to the </a:t>
            </a:r>
            <a:r>
              <a:rPr lang="en-GB" dirty="0" err="1" smtClean="0"/>
              <a:t>Boko</a:t>
            </a:r>
            <a:r>
              <a:rPr lang="en-GB" dirty="0" smtClean="0"/>
              <a:t> </a:t>
            </a:r>
            <a:r>
              <a:rPr lang="en-GB" dirty="0" err="1" smtClean="0"/>
              <a:t>Haram</a:t>
            </a:r>
            <a:r>
              <a:rPr lang="en-GB" dirty="0" smtClean="0"/>
              <a:t> crisis - Dr. </a:t>
            </a:r>
            <a:r>
              <a:rPr lang="en-GB" dirty="0" err="1" smtClean="0"/>
              <a:t>Olawale</a:t>
            </a:r>
            <a:r>
              <a:rPr lang="en-GB" dirty="0" smtClean="0"/>
              <a:t> Ismail</a:t>
            </a:r>
          </a:p>
          <a:p>
            <a:pPr marL="342900" indent="-342900">
              <a:spcAft>
                <a:spcPts val="1200"/>
              </a:spcAft>
              <a:buFont typeface="+mj-lt"/>
              <a:buAutoNum type="arabicPeriod"/>
            </a:pPr>
            <a:r>
              <a:rPr lang="en-GB" sz="2400" b="1" dirty="0" smtClean="0"/>
              <a:t>Questions and Answers</a:t>
            </a:r>
          </a:p>
          <a:p>
            <a:pPr marL="342900" indent="-342900">
              <a:spcAft>
                <a:spcPts val="1200"/>
              </a:spcAft>
              <a:buFont typeface="+mj-lt"/>
              <a:buAutoNum type="arabicPeriod"/>
            </a:pPr>
            <a:r>
              <a:rPr lang="en-GB" sz="2400" b="1" dirty="0" smtClean="0"/>
              <a:t>Participants Survey</a:t>
            </a: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14</a:t>
            </a:fld>
            <a:endParaRPr lang="en-GB" sz="1800" b="1"/>
          </a:p>
        </p:txBody>
      </p:sp>
      <p:pic>
        <p:nvPicPr>
          <p:cNvPr id="3"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2"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rgbClr val="4A452A"/>
                </a:solidFill>
              </a:rPr>
              <a:t>Presentation 2: Regional security by observation</a:t>
            </a:r>
            <a:endParaRPr lang="en-GB" b="1" dirty="0">
              <a:solidFill>
                <a:srgbClr val="4A452A"/>
              </a:solidFill>
            </a:endParaRPr>
          </a:p>
        </p:txBody>
      </p:sp>
      <p:sp>
        <p:nvSpPr>
          <p:cNvPr id="10" name="Rectangle 9"/>
          <p:cNvSpPr/>
          <p:nvPr/>
        </p:nvSpPr>
        <p:spPr>
          <a:xfrm>
            <a:off x="584815" y="1284207"/>
            <a:ext cx="8127333" cy="5078314"/>
          </a:xfrm>
          <a:prstGeom prst="rect">
            <a:avLst/>
          </a:prstGeom>
        </p:spPr>
        <p:txBody>
          <a:bodyPr wrap="square">
            <a:spAutoFit/>
          </a:bodyPr>
          <a:lstStyle/>
          <a:p>
            <a:pPr algn="r"/>
            <a:r>
              <a:rPr lang="en-GB" b="1" dirty="0" smtClean="0"/>
              <a:t>Regional security by observation: assessing regional </a:t>
            </a:r>
          </a:p>
          <a:p>
            <a:pPr algn="r"/>
            <a:r>
              <a:rPr lang="en-GB" b="1" dirty="0" smtClean="0"/>
              <a:t>responses to the </a:t>
            </a:r>
            <a:r>
              <a:rPr lang="en-GB" b="1" dirty="0" err="1" smtClean="0"/>
              <a:t>Boko</a:t>
            </a:r>
            <a:r>
              <a:rPr lang="en-GB" b="1" dirty="0" smtClean="0"/>
              <a:t> </a:t>
            </a:r>
            <a:r>
              <a:rPr lang="en-GB" b="1" dirty="0" err="1" smtClean="0"/>
              <a:t>Haram</a:t>
            </a:r>
            <a:r>
              <a:rPr lang="en-GB" b="1" dirty="0" smtClean="0"/>
              <a:t> crisis</a:t>
            </a:r>
          </a:p>
          <a:p>
            <a:pPr algn="r"/>
            <a:endParaRPr lang="en-GB" dirty="0" smtClean="0"/>
          </a:p>
          <a:p>
            <a:pPr algn="r"/>
            <a:r>
              <a:rPr lang="en-GB" b="1" dirty="0" smtClean="0"/>
              <a:t>Dr. </a:t>
            </a:r>
            <a:r>
              <a:rPr lang="en-GB" b="1" dirty="0" err="1" smtClean="0"/>
              <a:t>Olawale</a:t>
            </a:r>
            <a:r>
              <a:rPr lang="en-GB" b="1" dirty="0" smtClean="0"/>
              <a:t> Ismail</a:t>
            </a:r>
            <a:r>
              <a:rPr lang="en-GB" dirty="0" smtClean="0"/>
              <a:t>, Head of Research at International Alert</a:t>
            </a:r>
          </a:p>
          <a:p>
            <a:pPr algn="r"/>
            <a:r>
              <a:rPr lang="en-GB" dirty="0" smtClean="0"/>
              <a:t> and Research Associate/Fellow at the Conflict, Security and </a:t>
            </a:r>
            <a:br>
              <a:rPr lang="en-GB" dirty="0" smtClean="0"/>
            </a:br>
            <a:r>
              <a:rPr lang="en-GB" dirty="0" smtClean="0"/>
              <a:t>Development Group (CSDG), King’s College London.</a:t>
            </a:r>
          </a:p>
          <a:p>
            <a:endParaRPr lang="en-GB" dirty="0" smtClean="0"/>
          </a:p>
          <a:p>
            <a:r>
              <a:rPr lang="en-GB" dirty="0" smtClean="0"/>
              <a:t>Regional security and conflict management mechanisms dot Africa’s security landscape in ways that suggest they are ‘ritualized’ as ‘canons’ of peace and security. The </a:t>
            </a:r>
            <a:r>
              <a:rPr lang="en-GB" dirty="0" err="1" smtClean="0"/>
              <a:t>Boko</a:t>
            </a:r>
            <a:r>
              <a:rPr lang="en-GB" dirty="0" smtClean="0"/>
              <a:t> </a:t>
            </a:r>
            <a:r>
              <a:rPr lang="en-GB" dirty="0" err="1" smtClean="0"/>
              <a:t>Haram</a:t>
            </a:r>
            <a:r>
              <a:rPr lang="en-GB" dirty="0" smtClean="0"/>
              <a:t> insurgency in the Chad Basin as an emerging regional security challenge raises critical questions for orthodox regional security institutions in Africa: First is to what extent can the vectors of regional security in Africa – Regional Economic Communities (</a:t>
            </a:r>
            <a:r>
              <a:rPr lang="en-GB" dirty="0" err="1" smtClean="0"/>
              <a:t>RECs</a:t>
            </a:r>
            <a:r>
              <a:rPr lang="en-GB" dirty="0" smtClean="0"/>
              <a:t>) – provide or deliver regional security as envisaged in extant policy declarations? Secondly, what are the specific conceptual and policy lessons to be learned in terms of </a:t>
            </a:r>
            <a:r>
              <a:rPr lang="en-GB" dirty="0" err="1" smtClean="0"/>
              <a:t>capacity(ies</a:t>
            </a:r>
            <a:r>
              <a:rPr lang="en-GB" dirty="0" smtClean="0"/>
              <a:t>) missing or needed; what works well and less well? Thirdly, what are the impacts of the responses on orthodox regional security systems and mechanisms – are they compatible and interoperable, or represent rival visions of regional security arrangement?</a:t>
            </a:r>
            <a:endParaRPr lang="en-GB" dirty="0"/>
          </a:p>
        </p:txBody>
      </p:sp>
      <p:pic>
        <p:nvPicPr>
          <p:cNvPr id="11" name="Image 10"/>
          <p:cNvPicPr>
            <a:picLocks noChangeAspect="1"/>
          </p:cNvPicPr>
          <p:nvPr/>
        </p:nvPicPr>
        <p:blipFill>
          <a:blip r:embed="rId6"/>
          <a:stretch>
            <a:fillRect/>
          </a:stretch>
        </p:blipFill>
        <p:spPr>
          <a:xfrm>
            <a:off x="996844" y="1202277"/>
            <a:ext cx="1587500" cy="1778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Rectangle à coins arrondis 10"/>
          <p:cNvSpPr/>
          <p:nvPr/>
        </p:nvSpPr>
        <p:spPr>
          <a:xfrm>
            <a:off x="814487" y="4459298"/>
            <a:ext cx="8142705" cy="750996"/>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15</a:t>
            </a:fld>
            <a:endParaRPr lang="en-GB" sz="1800" b="1"/>
          </a:p>
        </p:txBody>
      </p:sp>
      <p:pic>
        <p:nvPicPr>
          <p:cNvPr id="3"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2"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chemeClr val="bg2">
                    <a:lumMod val="25000"/>
                  </a:schemeClr>
                </a:solidFill>
              </a:rPr>
              <a:t>Agenda</a:t>
            </a:r>
            <a:endParaRPr lang="en-GB" b="1" dirty="0">
              <a:solidFill>
                <a:schemeClr val="bg2">
                  <a:lumMod val="25000"/>
                </a:schemeClr>
              </a:solidFill>
            </a:endParaRPr>
          </a:p>
        </p:txBody>
      </p:sp>
      <p:sp>
        <p:nvSpPr>
          <p:cNvPr id="9" name="ZoneTexte 8"/>
          <p:cNvSpPr txBox="1"/>
          <p:nvPr/>
        </p:nvSpPr>
        <p:spPr>
          <a:xfrm>
            <a:off x="814487" y="1678820"/>
            <a:ext cx="7897661" cy="4339650"/>
          </a:xfrm>
          <a:prstGeom prst="rect">
            <a:avLst/>
          </a:prstGeom>
          <a:noFill/>
        </p:spPr>
        <p:txBody>
          <a:bodyPr wrap="square" rtlCol="0">
            <a:spAutoFit/>
          </a:bodyPr>
          <a:lstStyle/>
          <a:p>
            <a:pPr marL="342900" indent="-342900">
              <a:spcAft>
                <a:spcPts val="1200"/>
              </a:spcAft>
              <a:buFont typeface="+mj-lt"/>
              <a:buAutoNum type="arabicPeriod"/>
            </a:pPr>
            <a:r>
              <a:rPr lang="en-GB" sz="2400" b="1" dirty="0" smtClean="0"/>
              <a:t>Welcome and Introduction</a:t>
            </a:r>
            <a:endParaRPr lang="en-GB" dirty="0" smtClean="0"/>
          </a:p>
          <a:p>
            <a:pPr marL="342900" indent="-342900">
              <a:spcAft>
                <a:spcPts val="1200"/>
              </a:spcAft>
              <a:buFont typeface="+mj-lt"/>
              <a:buAutoNum type="arabicPeriod"/>
            </a:pPr>
            <a:r>
              <a:rPr lang="en-GB" sz="2400" b="1" dirty="0" smtClean="0"/>
              <a:t>Overview and Framing of Topic</a:t>
            </a:r>
            <a:r>
              <a:rPr lang="en-GB" b="1" dirty="0" smtClean="0"/>
              <a:t>: </a:t>
            </a:r>
            <a:r>
              <a:rPr lang="en-GB" dirty="0" smtClean="0"/>
              <a:t>Capacity for Regional Development and  Economic Integration in Africa </a:t>
            </a:r>
          </a:p>
          <a:p>
            <a:pPr marL="342900" indent="-342900">
              <a:spcAft>
                <a:spcPts val="1200"/>
              </a:spcAft>
              <a:buFont typeface="+mj-lt"/>
              <a:buAutoNum type="arabicPeriod"/>
            </a:pPr>
            <a:r>
              <a:rPr lang="en-GB" sz="2400" b="1" dirty="0" smtClean="0"/>
              <a:t>Presentation 1</a:t>
            </a:r>
            <a:r>
              <a:rPr lang="en-GB" b="1" dirty="0" smtClean="0"/>
              <a:t>: </a:t>
            </a:r>
            <a:r>
              <a:rPr lang="en-GB" dirty="0" smtClean="0"/>
              <a:t>Regional value chains and productivity enhancements:  the cases of rice and cacao in West Africa - Professor William Moseley:</a:t>
            </a:r>
          </a:p>
          <a:p>
            <a:pPr marL="342900" indent="-342900">
              <a:spcAft>
                <a:spcPts val="1200"/>
              </a:spcAft>
              <a:buFont typeface="+mj-lt"/>
              <a:buAutoNum type="arabicPeriod"/>
            </a:pPr>
            <a:r>
              <a:rPr lang="en-GB" sz="2400" b="1" dirty="0" smtClean="0"/>
              <a:t>Presentation 2</a:t>
            </a:r>
            <a:r>
              <a:rPr lang="en-GB" b="1" dirty="0" smtClean="0"/>
              <a:t>: </a:t>
            </a:r>
            <a:r>
              <a:rPr lang="en-GB" dirty="0" smtClean="0"/>
              <a:t>Regional security by observation: assessing regional  responses to the </a:t>
            </a:r>
            <a:r>
              <a:rPr lang="en-GB" dirty="0" err="1" smtClean="0"/>
              <a:t>Boko</a:t>
            </a:r>
            <a:r>
              <a:rPr lang="en-GB" dirty="0" smtClean="0"/>
              <a:t> </a:t>
            </a:r>
            <a:r>
              <a:rPr lang="en-GB" dirty="0" err="1" smtClean="0"/>
              <a:t>Haram</a:t>
            </a:r>
            <a:r>
              <a:rPr lang="en-GB" dirty="0" smtClean="0"/>
              <a:t> crisis - Dr. </a:t>
            </a:r>
            <a:r>
              <a:rPr lang="en-GB" dirty="0" err="1" smtClean="0"/>
              <a:t>Olawale</a:t>
            </a:r>
            <a:r>
              <a:rPr lang="en-GB" dirty="0" smtClean="0"/>
              <a:t> Ismail</a:t>
            </a:r>
          </a:p>
          <a:p>
            <a:pPr marL="342900" indent="-342900">
              <a:spcAft>
                <a:spcPts val="1200"/>
              </a:spcAft>
              <a:buFont typeface="+mj-lt"/>
              <a:buAutoNum type="arabicPeriod"/>
            </a:pPr>
            <a:r>
              <a:rPr lang="en-GB" sz="2400" b="1" dirty="0" smtClean="0"/>
              <a:t>Questions and Answers</a:t>
            </a:r>
          </a:p>
          <a:p>
            <a:pPr marL="342900" indent="-342900">
              <a:spcAft>
                <a:spcPts val="1200"/>
              </a:spcAft>
              <a:buFont typeface="+mj-lt"/>
              <a:buAutoNum type="arabicPeriod"/>
            </a:pPr>
            <a:r>
              <a:rPr lang="en-GB" sz="2400" b="1" dirty="0" smtClean="0"/>
              <a:t>Participants Survey</a:t>
            </a:r>
            <a:endParaRPr lang="en-GB" dirty="0" smtClean="0"/>
          </a:p>
          <a:p>
            <a:pPr>
              <a:spcAft>
                <a:spcPts val="1200"/>
              </a:spcAft>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Rectangle à coins arrondis 10"/>
          <p:cNvSpPr/>
          <p:nvPr/>
        </p:nvSpPr>
        <p:spPr>
          <a:xfrm>
            <a:off x="814487" y="4960658"/>
            <a:ext cx="8142705" cy="750996"/>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16</a:t>
            </a:fld>
            <a:endParaRPr lang="en-GB" sz="1800" b="1"/>
          </a:p>
        </p:txBody>
      </p:sp>
      <p:pic>
        <p:nvPicPr>
          <p:cNvPr id="3"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2"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chemeClr val="bg2">
                    <a:lumMod val="25000"/>
                  </a:schemeClr>
                </a:solidFill>
              </a:rPr>
              <a:t>Agenda</a:t>
            </a:r>
            <a:endParaRPr lang="en-GB" b="1" dirty="0">
              <a:solidFill>
                <a:schemeClr val="bg2">
                  <a:lumMod val="25000"/>
                </a:schemeClr>
              </a:solidFill>
            </a:endParaRPr>
          </a:p>
        </p:txBody>
      </p:sp>
      <p:sp>
        <p:nvSpPr>
          <p:cNvPr id="9" name="ZoneTexte 8"/>
          <p:cNvSpPr txBox="1"/>
          <p:nvPr/>
        </p:nvSpPr>
        <p:spPr>
          <a:xfrm>
            <a:off x="814487" y="1678820"/>
            <a:ext cx="7897661" cy="4339650"/>
          </a:xfrm>
          <a:prstGeom prst="rect">
            <a:avLst/>
          </a:prstGeom>
          <a:noFill/>
        </p:spPr>
        <p:txBody>
          <a:bodyPr wrap="square" rtlCol="0">
            <a:spAutoFit/>
          </a:bodyPr>
          <a:lstStyle/>
          <a:p>
            <a:pPr marL="342900" indent="-342900">
              <a:spcAft>
                <a:spcPts val="1200"/>
              </a:spcAft>
              <a:buFont typeface="+mj-lt"/>
              <a:buAutoNum type="arabicPeriod"/>
            </a:pPr>
            <a:r>
              <a:rPr lang="en-GB" sz="2400" b="1" dirty="0" smtClean="0"/>
              <a:t>Welcome and Introduction</a:t>
            </a:r>
            <a:endParaRPr lang="en-GB" dirty="0" smtClean="0"/>
          </a:p>
          <a:p>
            <a:pPr marL="342900" indent="-342900">
              <a:spcAft>
                <a:spcPts val="1200"/>
              </a:spcAft>
              <a:buFont typeface="+mj-lt"/>
              <a:buAutoNum type="arabicPeriod"/>
            </a:pPr>
            <a:r>
              <a:rPr lang="en-GB" sz="2400" b="1" dirty="0" smtClean="0"/>
              <a:t>Overview and Framing of Topic</a:t>
            </a:r>
            <a:r>
              <a:rPr lang="en-GB" b="1" dirty="0" smtClean="0"/>
              <a:t>: </a:t>
            </a:r>
            <a:r>
              <a:rPr lang="en-GB" dirty="0" smtClean="0"/>
              <a:t>Capacity for </a:t>
            </a:r>
            <a:r>
              <a:rPr lang="en-GB" dirty="0" smtClean="0">
                <a:solidFill>
                  <a:srgbClr val="FF0000"/>
                </a:solidFill>
              </a:rPr>
              <a:t>Regional Development </a:t>
            </a:r>
            <a:r>
              <a:rPr lang="en-GB" dirty="0" smtClean="0"/>
              <a:t>and  Economic Integration in Africa </a:t>
            </a:r>
          </a:p>
          <a:p>
            <a:pPr marL="342900" indent="-342900">
              <a:spcAft>
                <a:spcPts val="1200"/>
              </a:spcAft>
              <a:buFont typeface="+mj-lt"/>
              <a:buAutoNum type="arabicPeriod"/>
            </a:pPr>
            <a:r>
              <a:rPr lang="en-GB" sz="2400" b="1" dirty="0" smtClean="0"/>
              <a:t>Presentation 1</a:t>
            </a:r>
            <a:r>
              <a:rPr lang="en-GB" b="1" dirty="0" smtClean="0"/>
              <a:t>: </a:t>
            </a:r>
            <a:r>
              <a:rPr lang="en-GB" dirty="0" smtClean="0"/>
              <a:t>Regional value chains and productivity enhancements:  the cases of rice and cacao in West Africa - Professor William Moseley:</a:t>
            </a:r>
          </a:p>
          <a:p>
            <a:pPr marL="342900" indent="-342900">
              <a:spcAft>
                <a:spcPts val="1200"/>
              </a:spcAft>
              <a:buFont typeface="+mj-lt"/>
              <a:buAutoNum type="arabicPeriod"/>
            </a:pPr>
            <a:r>
              <a:rPr lang="en-GB" sz="2400" b="1" dirty="0" smtClean="0"/>
              <a:t>Presentation 2</a:t>
            </a:r>
            <a:r>
              <a:rPr lang="en-GB" b="1" dirty="0" smtClean="0"/>
              <a:t>: </a:t>
            </a:r>
            <a:r>
              <a:rPr lang="en-GB" dirty="0" smtClean="0"/>
              <a:t>Regional security by observation: assessing regional  responses to the </a:t>
            </a:r>
            <a:r>
              <a:rPr lang="en-GB" dirty="0" err="1" smtClean="0"/>
              <a:t>Boko</a:t>
            </a:r>
            <a:r>
              <a:rPr lang="en-GB" dirty="0" smtClean="0"/>
              <a:t> </a:t>
            </a:r>
            <a:r>
              <a:rPr lang="en-GB" dirty="0" err="1" smtClean="0"/>
              <a:t>Haram</a:t>
            </a:r>
            <a:r>
              <a:rPr lang="en-GB" dirty="0" smtClean="0"/>
              <a:t> crisis - Dr. </a:t>
            </a:r>
            <a:r>
              <a:rPr lang="en-GB" dirty="0" err="1" smtClean="0"/>
              <a:t>Olawale</a:t>
            </a:r>
            <a:r>
              <a:rPr lang="en-GB" dirty="0" smtClean="0"/>
              <a:t> Ismail</a:t>
            </a:r>
          </a:p>
          <a:p>
            <a:pPr marL="342900" indent="-342900">
              <a:spcAft>
                <a:spcPts val="1200"/>
              </a:spcAft>
              <a:buFont typeface="+mj-lt"/>
              <a:buAutoNum type="arabicPeriod"/>
            </a:pPr>
            <a:r>
              <a:rPr lang="en-GB" sz="2400" b="1" dirty="0" smtClean="0"/>
              <a:t>Questions and Answers</a:t>
            </a:r>
          </a:p>
          <a:p>
            <a:pPr marL="342900" indent="-342900">
              <a:spcAft>
                <a:spcPts val="1200"/>
              </a:spcAft>
              <a:buFont typeface="+mj-lt"/>
              <a:buAutoNum type="arabicPeriod"/>
            </a:pPr>
            <a:r>
              <a:rPr lang="en-GB" sz="2400" b="1" dirty="0" smtClean="0"/>
              <a:t>Participants Survey</a:t>
            </a:r>
            <a:endParaRPr lang="en-GB" dirty="0" smtClean="0"/>
          </a:p>
          <a:p>
            <a:pPr>
              <a:spcAft>
                <a:spcPts val="1200"/>
              </a:spcAft>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17</a:t>
            </a:fld>
            <a:endParaRPr lang="en-GB" sz="1800" b="1"/>
          </a:p>
        </p:txBody>
      </p:sp>
      <p:pic>
        <p:nvPicPr>
          <p:cNvPr id="3"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2"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chemeClr val="bg2">
                    <a:lumMod val="25000"/>
                  </a:schemeClr>
                </a:solidFill>
              </a:rPr>
              <a:t>Participants Survey</a:t>
            </a:r>
            <a:endParaRPr lang="en-GB" b="1" dirty="0">
              <a:solidFill>
                <a:schemeClr val="bg2">
                  <a:lumMod val="25000"/>
                </a:schemeClr>
              </a:solidFill>
            </a:endParaRPr>
          </a:p>
        </p:txBody>
      </p:sp>
      <p:sp>
        <p:nvSpPr>
          <p:cNvPr id="11" name="ZoneTexte 10"/>
          <p:cNvSpPr txBox="1"/>
          <p:nvPr/>
        </p:nvSpPr>
        <p:spPr>
          <a:xfrm>
            <a:off x="828516" y="1764408"/>
            <a:ext cx="7883632" cy="2369880"/>
          </a:xfrm>
          <a:prstGeom prst="rect">
            <a:avLst/>
          </a:prstGeom>
          <a:noFill/>
        </p:spPr>
        <p:txBody>
          <a:bodyPr wrap="square" rtlCol="0">
            <a:spAutoFit/>
          </a:bodyPr>
          <a:lstStyle/>
          <a:p>
            <a:r>
              <a:rPr lang="en-GB" sz="2800" b="1" dirty="0" smtClean="0"/>
              <a:t>Participants Survey</a:t>
            </a:r>
          </a:p>
          <a:p>
            <a:endParaRPr lang="en-GB" sz="2000" dirty="0"/>
          </a:p>
          <a:p>
            <a:r>
              <a:rPr lang="en-GB" sz="2000" dirty="0" smtClean="0"/>
              <a:t>We would greatly appreciate a few minutes of your time to find out what you thought of today’s webinar and how we can make future webinars better.  Please leave comments at:</a:t>
            </a:r>
          </a:p>
          <a:p>
            <a:endParaRPr lang="en-GB" sz="2000" dirty="0"/>
          </a:p>
          <a:p>
            <a:r>
              <a:rPr lang="en-GB" sz="2000" b="1" dirty="0">
                <a:hlinkClick r:id="rId6"/>
              </a:rPr>
              <a:t>https://www.surveymonkey.com/s/2S8MY7B</a:t>
            </a:r>
            <a:endParaRPr lang="en-GB" sz="2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18</a:t>
            </a:fld>
            <a:endParaRPr lang="en-GB" sz="1800" b="1"/>
          </a:p>
        </p:txBody>
      </p:sp>
      <p:sp>
        <p:nvSpPr>
          <p:cNvPr id="6" name="Rectangle 5"/>
          <p:cNvSpPr/>
          <p:nvPr/>
        </p:nvSpPr>
        <p:spPr>
          <a:xfrm>
            <a:off x="1228969" y="0"/>
            <a:ext cx="6820363" cy="369332"/>
          </a:xfrm>
          <a:prstGeom prst="rect">
            <a:avLst/>
          </a:prstGeom>
        </p:spPr>
        <p:txBody>
          <a:bodyPr wrap="square">
            <a:spAutoFit/>
          </a:bodyPr>
          <a:lstStyle/>
          <a:p>
            <a:pPr algn="ctr"/>
            <a:r>
              <a:rPr lang="en-GB" b="1" dirty="0" smtClean="0">
                <a:solidFill>
                  <a:srgbClr val="4A452A"/>
                </a:solidFill>
              </a:rPr>
              <a:t>Closing</a:t>
            </a:r>
            <a:endParaRPr lang="en-GB" dirty="0">
              <a:solidFill>
                <a:srgbClr val="4A452A"/>
              </a:solidFill>
            </a:endParaRPr>
          </a:p>
        </p:txBody>
      </p:sp>
      <p:pic>
        <p:nvPicPr>
          <p:cNvPr id="7" name="Image 17"/>
          <p:cNvPicPr>
            <a:picLocks noChangeAspect="1" noChangeArrowheads="1"/>
          </p:cNvPicPr>
          <p:nvPr/>
        </p:nvPicPr>
        <p:blipFill>
          <a:blip r:embed="rId4"/>
          <a:srcRect/>
          <a:stretch>
            <a:fillRect/>
          </a:stretch>
        </p:blipFill>
        <p:spPr bwMode="auto">
          <a:xfrm>
            <a:off x="6844372" y="433400"/>
            <a:ext cx="1593850" cy="763588"/>
          </a:xfrm>
          <a:prstGeom prst="rect">
            <a:avLst/>
          </a:prstGeom>
          <a:noFill/>
          <a:ln w="9525">
            <a:noFill/>
            <a:miter lim="800000"/>
            <a:headEnd/>
            <a:tailEnd/>
          </a:ln>
        </p:spPr>
      </p:pic>
      <p:grpSp>
        <p:nvGrpSpPr>
          <p:cNvPr id="2" name="Grouper 7"/>
          <p:cNvGrpSpPr/>
          <p:nvPr/>
        </p:nvGrpSpPr>
        <p:grpSpPr>
          <a:xfrm>
            <a:off x="8478390" y="419745"/>
            <a:ext cx="547827" cy="801687"/>
            <a:chOff x="155575" y="1716088"/>
            <a:chExt cx="744538" cy="1029973"/>
          </a:xfrm>
        </p:grpSpPr>
        <p:pic>
          <p:nvPicPr>
            <p:cNvPr id="9" name="Image 16"/>
            <p:cNvPicPr>
              <a:picLocks noChangeAspect="1"/>
            </p:cNvPicPr>
            <p:nvPr/>
          </p:nvPicPr>
          <p:blipFill>
            <a:blip r:embed="rId5"/>
            <a:srcRect/>
            <a:stretch>
              <a:fillRect/>
            </a:stretch>
          </p:blipFill>
          <p:spPr bwMode="auto">
            <a:xfrm>
              <a:off x="155575" y="2475440"/>
              <a:ext cx="744538" cy="270621"/>
            </a:xfrm>
            <a:prstGeom prst="rect">
              <a:avLst/>
            </a:prstGeom>
            <a:noFill/>
            <a:ln w="9525">
              <a:noFill/>
              <a:miter lim="800000"/>
              <a:headEnd/>
              <a:tailEnd/>
            </a:ln>
          </p:spPr>
        </p:pic>
        <p:pic>
          <p:nvPicPr>
            <p:cNvPr id="10" name="Image 18"/>
            <p:cNvPicPr>
              <a:picLocks noChangeAspect="1"/>
            </p:cNvPicPr>
            <p:nvPr/>
          </p:nvPicPr>
          <p:blipFill>
            <a:blip r:embed="rId6"/>
            <a:srcRect/>
            <a:stretch>
              <a:fillRect/>
            </a:stretch>
          </p:blipFill>
          <p:spPr bwMode="auto">
            <a:xfrm>
              <a:off x="155575" y="1716088"/>
              <a:ext cx="744538" cy="801687"/>
            </a:xfrm>
            <a:prstGeom prst="rect">
              <a:avLst/>
            </a:prstGeom>
            <a:noFill/>
            <a:ln w="9525">
              <a:noFill/>
              <a:miter lim="800000"/>
              <a:headEnd/>
              <a:tailEnd/>
            </a:ln>
          </p:spPr>
        </p:pic>
      </p:grpSp>
      <p:sp>
        <p:nvSpPr>
          <p:cNvPr id="13" name="ZoneTexte 12"/>
          <p:cNvSpPr txBox="1"/>
          <p:nvPr/>
        </p:nvSpPr>
        <p:spPr>
          <a:xfrm>
            <a:off x="868869" y="1737993"/>
            <a:ext cx="8023676" cy="769441"/>
          </a:xfrm>
          <a:prstGeom prst="rect">
            <a:avLst/>
          </a:prstGeom>
          <a:noFill/>
        </p:spPr>
        <p:txBody>
          <a:bodyPr wrap="square" rtlCol="0">
            <a:spAutoFit/>
          </a:bodyPr>
          <a:lstStyle/>
          <a:p>
            <a:pPr algn="ctr"/>
            <a:r>
              <a:rPr lang="en-GB" sz="4400" b="1" dirty="0" smtClean="0"/>
              <a:t>Thank you for your participation !</a:t>
            </a:r>
            <a:endParaRPr lang="en-GB" sz="4400" b="1" dirty="0"/>
          </a:p>
        </p:txBody>
      </p:sp>
      <p:sp>
        <p:nvSpPr>
          <p:cNvPr id="14" name="ZoneTexte 13"/>
          <p:cNvSpPr txBox="1"/>
          <p:nvPr/>
        </p:nvSpPr>
        <p:spPr>
          <a:xfrm>
            <a:off x="501270" y="3108346"/>
            <a:ext cx="8458111" cy="3139321"/>
          </a:xfrm>
          <a:prstGeom prst="rect">
            <a:avLst/>
          </a:prstGeom>
          <a:noFill/>
          <a:ln>
            <a:solidFill>
              <a:schemeClr val="tx2">
                <a:lumMod val="75000"/>
              </a:schemeClr>
            </a:solidFill>
          </a:ln>
        </p:spPr>
        <p:txBody>
          <a:bodyPr wrap="square" rtlCol="0">
            <a:spAutoFit/>
          </a:bodyPr>
          <a:lstStyle/>
          <a:p>
            <a:pPr algn="ctr"/>
            <a:r>
              <a:rPr lang="en-GB" b="1" dirty="0" smtClean="0"/>
              <a:t>Our next webinar:   21 May 2014 </a:t>
            </a:r>
            <a:endParaRPr lang="fr-FR" b="1" dirty="0" smtClean="0"/>
          </a:p>
          <a:p>
            <a:pPr algn="ctr"/>
            <a:r>
              <a:rPr lang="en-GB" b="1" dirty="0" smtClean="0"/>
              <a:t>Media’s Role in Strengthening Accountability</a:t>
            </a:r>
          </a:p>
          <a:p>
            <a:endParaRPr lang="en-GB" b="1" dirty="0" smtClean="0"/>
          </a:p>
          <a:p>
            <a:r>
              <a:rPr lang="en-GB" dirty="0" smtClean="0"/>
              <a:t>Media is not always part of the conversation when it comes to the overall development picture. This webinar highlight successful cases where media development projects had lasting impact on government accountability. </a:t>
            </a:r>
            <a:endParaRPr lang="fr-FR" dirty="0" smtClean="0"/>
          </a:p>
          <a:p>
            <a:r>
              <a:rPr lang="en-GB" dirty="0" smtClean="0"/>
              <a:t>What are examples of areas where media has helped countries strengthen accountability and effectiveness of development programs?</a:t>
            </a:r>
            <a:r>
              <a:rPr lang="fr-FR" dirty="0" smtClean="0"/>
              <a:t>  </a:t>
            </a:r>
          </a:p>
          <a:p>
            <a:endParaRPr lang="fr-FR" dirty="0" smtClean="0"/>
          </a:p>
          <a:p>
            <a:endParaRPr lang="fr-FR" dirty="0" smtClean="0"/>
          </a:p>
          <a:p>
            <a:endParaRPr lang="en-GB" dirty="0" smtClean="0"/>
          </a:p>
        </p:txBody>
      </p:sp>
      <p:graphicFrame>
        <p:nvGraphicFramePr>
          <p:cNvPr id="46083" name="Object 3"/>
          <p:cNvGraphicFramePr>
            <a:graphicFrameLocks noChangeAspect="1"/>
          </p:cNvGraphicFramePr>
          <p:nvPr>
            <p:extLst>
              <p:ext uri="{D42A27DB-BD31-4B8C-83A1-F6EECF244321}">
                <p14:modId xmlns:p14="http://schemas.microsoft.com/office/powerpoint/2010/main" val="1723641597"/>
              </p:ext>
            </p:extLst>
          </p:nvPr>
        </p:nvGraphicFramePr>
        <p:xfrm>
          <a:off x="2582932" y="5515496"/>
          <a:ext cx="4069219" cy="534085"/>
        </p:xfrm>
        <a:graphic>
          <a:graphicData uri="http://schemas.openxmlformats.org/presentationml/2006/ole">
            <mc:AlternateContent xmlns:mc="http://schemas.openxmlformats.org/markup-compatibility/2006">
              <mc:Choice xmlns:v="urn:schemas-microsoft-com:vml" Requires="v">
                <p:oleObj spid="_x0000_s46088" name="Document" r:id="rId7" imgW="2032000" imgH="266700" progId="Word.Document.12">
                  <p:link updateAutomatic="1"/>
                </p:oleObj>
              </mc:Choice>
              <mc:Fallback>
                <p:oleObj name="Document" r:id="rId7" imgW="2032000" imgH="266700" progId="Word.Document.12">
                  <p:link updateAutomatic="1"/>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82932" y="5515496"/>
                        <a:ext cx="4069219" cy="534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2</a:t>
            </a:fld>
            <a:endParaRPr lang="en-GB" sz="1800" b="1"/>
          </a:p>
        </p:txBody>
      </p:sp>
      <p:grpSp>
        <p:nvGrpSpPr>
          <p:cNvPr id="2"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3"/>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4"/>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chemeClr val="bg2">
                    <a:lumMod val="25000"/>
                  </a:schemeClr>
                </a:solidFill>
              </a:rPr>
              <a:t>Tips for participating in the webinar</a:t>
            </a:r>
            <a:endParaRPr lang="en-GB" b="1" dirty="0">
              <a:solidFill>
                <a:schemeClr val="bg2">
                  <a:lumMod val="25000"/>
                </a:schemeClr>
              </a:solidFill>
            </a:endParaRPr>
          </a:p>
        </p:txBody>
      </p:sp>
      <p:sp>
        <p:nvSpPr>
          <p:cNvPr id="9" name="ZoneTexte 8"/>
          <p:cNvSpPr txBox="1"/>
          <p:nvPr/>
        </p:nvSpPr>
        <p:spPr>
          <a:xfrm>
            <a:off x="901262" y="1214697"/>
            <a:ext cx="7810886" cy="5170646"/>
          </a:xfrm>
          <a:prstGeom prst="rect">
            <a:avLst/>
          </a:prstGeom>
          <a:noFill/>
        </p:spPr>
        <p:txBody>
          <a:bodyPr wrap="square" rtlCol="0">
            <a:spAutoFit/>
          </a:bodyPr>
          <a:lstStyle/>
          <a:p>
            <a:pPr marL="342900" indent="-342900"/>
            <a:r>
              <a:rPr lang="en-GB" sz="2400" b="1" dirty="0" smtClean="0"/>
              <a:t>Tips for participating in the webinar</a:t>
            </a:r>
          </a:p>
          <a:p>
            <a:pPr marL="342900" indent="-342900"/>
            <a:endParaRPr lang="en-GB" dirty="0" smtClean="0"/>
          </a:p>
          <a:p>
            <a:pPr marL="342900" indent="-342900"/>
            <a:r>
              <a:rPr lang="en-GB" b="1" dirty="0" smtClean="0"/>
              <a:t>Participants </a:t>
            </a:r>
          </a:p>
          <a:p>
            <a:pPr marL="342900" indent="-342900">
              <a:buFont typeface="Arial" panose="020B0604020202020204" pitchFamily="34" charset="0"/>
              <a:buChar char="•"/>
            </a:pPr>
            <a:r>
              <a:rPr lang="en-GB" dirty="0" smtClean="0"/>
              <a:t>You should be able to see and hear the moderator and the presenters.</a:t>
            </a:r>
          </a:p>
          <a:p>
            <a:pPr marL="342900" indent="-342900">
              <a:buFont typeface="Arial" panose="020B0604020202020204" pitchFamily="34" charset="0"/>
              <a:buChar char="•"/>
            </a:pPr>
            <a:r>
              <a:rPr lang="en-GB" dirty="0" smtClean="0"/>
              <a:t>Please type questions into the “chat” box; the moderator will collect them and pose them to the presenters.</a:t>
            </a:r>
          </a:p>
          <a:p>
            <a:pPr marL="342900" indent="-342900">
              <a:buFont typeface="Arial" panose="020B0604020202020204" pitchFamily="34" charset="0"/>
              <a:buChar char="•"/>
            </a:pPr>
            <a:r>
              <a:rPr lang="en-GB" dirty="0" smtClean="0"/>
              <a:t>The entire event including text chat will be recorded and archived.</a:t>
            </a:r>
          </a:p>
          <a:p>
            <a:pPr marL="342900" indent="-342900"/>
            <a:endParaRPr lang="en-GB" dirty="0" smtClean="0"/>
          </a:p>
          <a:p>
            <a:r>
              <a:rPr lang="en-GB" b="1" dirty="0" smtClean="0"/>
              <a:t>Presenters</a:t>
            </a:r>
            <a:r>
              <a:rPr lang="en-GB" dirty="0" smtClean="0"/>
              <a:t> </a:t>
            </a:r>
          </a:p>
          <a:p>
            <a:pPr marL="285750" indent="-285750">
              <a:buFont typeface="Arial" panose="020B0604020202020204" pitchFamily="34" charset="0"/>
              <a:buChar char="•"/>
            </a:pPr>
            <a:r>
              <a:rPr lang="en-GB" dirty="0" smtClean="0"/>
              <a:t>Please mute your audio device when you are not speaking – but remember to turn it on again when you are!</a:t>
            </a:r>
          </a:p>
          <a:p>
            <a:endParaRPr lang="en-GB" dirty="0" smtClean="0"/>
          </a:p>
          <a:p>
            <a:r>
              <a:rPr lang="en-GB" b="1" dirty="0" smtClean="0"/>
              <a:t>Technical difficulties</a:t>
            </a:r>
          </a:p>
          <a:p>
            <a:pPr marL="285750" indent="-285750">
              <a:buFont typeface="Arial" panose="020B0604020202020204" pitchFamily="34" charset="0"/>
              <a:buChar char="•"/>
            </a:pPr>
            <a:r>
              <a:rPr lang="en-GB" dirty="0"/>
              <a:t>Unfortunately we will not have the capacity to provide technical </a:t>
            </a:r>
            <a:r>
              <a:rPr lang="en-GB" dirty="0" smtClean="0"/>
              <a:t>support during the event.</a:t>
            </a:r>
            <a:endParaRPr lang="en-GB" dirty="0"/>
          </a:p>
          <a:p>
            <a:pPr marL="285750" indent="-285750">
              <a:buFont typeface="Arial" panose="020B0604020202020204" pitchFamily="34" charset="0"/>
              <a:buChar char="•"/>
            </a:pPr>
            <a:r>
              <a:rPr lang="en-GB" dirty="0" smtClean="0"/>
              <a:t>A recording will be placed on the </a:t>
            </a:r>
            <a:r>
              <a:rPr lang="en-GB" dirty="0" err="1" smtClean="0"/>
              <a:t>LenCD</a:t>
            </a:r>
            <a:r>
              <a:rPr lang="en-GB" dirty="0" smtClean="0"/>
              <a:t> website after the event and you will be able to leave questions and comments there.  The presenters will respond to questions left within one week of the event.</a:t>
            </a:r>
          </a:p>
        </p:txBody>
      </p:sp>
      <p:pic>
        <p:nvPicPr>
          <p:cNvPr id="11" name="Picture 10"/>
          <p:cNvPicPr/>
          <p:nvPr/>
        </p:nvPicPr>
        <p:blipFill>
          <a:blip r:embed="rId5">
            <a:extLst>
              <a:ext uri="{28A0092B-C50C-407E-A947-70E740481C1C}">
                <a14:useLocalDpi xmlns:a14="http://schemas.microsoft.com/office/drawing/2010/main" val="0"/>
              </a:ext>
            </a:extLst>
          </a:blip>
          <a:srcRect/>
          <a:stretch>
            <a:fillRect/>
          </a:stretch>
        </p:blipFill>
        <p:spPr bwMode="auto">
          <a:xfrm>
            <a:off x="5082638" y="513804"/>
            <a:ext cx="3289465" cy="496988"/>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Rectangle à coins arrondis 10"/>
          <p:cNvSpPr/>
          <p:nvPr/>
        </p:nvSpPr>
        <p:spPr>
          <a:xfrm>
            <a:off x="814487" y="1560038"/>
            <a:ext cx="8142705" cy="750996"/>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3</a:t>
            </a:fld>
            <a:endParaRPr lang="en-GB" sz="1800" b="1"/>
          </a:p>
        </p:txBody>
      </p:sp>
      <p:pic>
        <p:nvPicPr>
          <p:cNvPr id="3"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2"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chemeClr val="bg2">
                    <a:lumMod val="25000"/>
                  </a:schemeClr>
                </a:solidFill>
              </a:rPr>
              <a:t>Agenda</a:t>
            </a:r>
            <a:endParaRPr lang="en-GB" b="1" dirty="0">
              <a:solidFill>
                <a:schemeClr val="bg2">
                  <a:lumMod val="25000"/>
                </a:schemeClr>
              </a:solidFill>
            </a:endParaRPr>
          </a:p>
        </p:txBody>
      </p:sp>
      <p:sp>
        <p:nvSpPr>
          <p:cNvPr id="9" name="ZoneTexte 8"/>
          <p:cNvSpPr txBox="1"/>
          <p:nvPr/>
        </p:nvSpPr>
        <p:spPr>
          <a:xfrm>
            <a:off x="814487" y="1678820"/>
            <a:ext cx="7897661" cy="3908762"/>
          </a:xfrm>
          <a:prstGeom prst="rect">
            <a:avLst/>
          </a:prstGeom>
          <a:noFill/>
        </p:spPr>
        <p:txBody>
          <a:bodyPr wrap="square" rtlCol="0">
            <a:spAutoFit/>
          </a:bodyPr>
          <a:lstStyle/>
          <a:p>
            <a:pPr marL="342900" indent="-342900">
              <a:spcAft>
                <a:spcPts val="1200"/>
              </a:spcAft>
              <a:buFont typeface="+mj-lt"/>
              <a:buAutoNum type="arabicPeriod"/>
            </a:pPr>
            <a:r>
              <a:rPr lang="en-GB" sz="2400" b="1" dirty="0" smtClean="0"/>
              <a:t>Welcome and Introduction</a:t>
            </a:r>
            <a:endParaRPr lang="en-GB" dirty="0" smtClean="0"/>
          </a:p>
          <a:p>
            <a:pPr marL="342900" indent="-342900">
              <a:spcAft>
                <a:spcPts val="1200"/>
              </a:spcAft>
              <a:buFont typeface="+mj-lt"/>
              <a:buAutoNum type="arabicPeriod"/>
            </a:pPr>
            <a:r>
              <a:rPr lang="en-GB" sz="2400" b="1" dirty="0" smtClean="0"/>
              <a:t>Overview and Framing of Topic</a:t>
            </a:r>
            <a:r>
              <a:rPr lang="en-GB" b="1" dirty="0" smtClean="0"/>
              <a:t>: </a:t>
            </a:r>
            <a:r>
              <a:rPr lang="en-GB" dirty="0" smtClean="0"/>
              <a:t>Capacity for Regional Development and  Economic Integration in Africa </a:t>
            </a:r>
          </a:p>
          <a:p>
            <a:pPr marL="342900" indent="-342900">
              <a:spcAft>
                <a:spcPts val="1200"/>
              </a:spcAft>
              <a:buFont typeface="+mj-lt"/>
              <a:buAutoNum type="arabicPeriod"/>
            </a:pPr>
            <a:r>
              <a:rPr lang="en-GB" sz="2400" b="1" dirty="0" smtClean="0"/>
              <a:t>Presentation 1</a:t>
            </a:r>
            <a:r>
              <a:rPr lang="en-GB" b="1" dirty="0" smtClean="0"/>
              <a:t>: </a:t>
            </a:r>
            <a:r>
              <a:rPr lang="en-GB" dirty="0" smtClean="0"/>
              <a:t>Regional value chains and productivity enhancements:  the cases of rice and cacao in West Africa - Professor William Moseley</a:t>
            </a:r>
          </a:p>
          <a:p>
            <a:pPr marL="342900" indent="-342900">
              <a:spcAft>
                <a:spcPts val="1200"/>
              </a:spcAft>
              <a:buFont typeface="+mj-lt"/>
              <a:buAutoNum type="arabicPeriod"/>
            </a:pPr>
            <a:r>
              <a:rPr lang="en-GB" sz="2400" b="1" dirty="0" smtClean="0"/>
              <a:t>Presentation 2</a:t>
            </a:r>
            <a:r>
              <a:rPr lang="en-GB" b="1" dirty="0" smtClean="0"/>
              <a:t>: </a:t>
            </a:r>
            <a:r>
              <a:rPr lang="en-GB" dirty="0" smtClean="0"/>
              <a:t>Regional security by observation: assessing regional  responses to the </a:t>
            </a:r>
            <a:r>
              <a:rPr lang="en-GB" dirty="0" err="1" smtClean="0"/>
              <a:t>Boko</a:t>
            </a:r>
            <a:r>
              <a:rPr lang="en-GB" dirty="0" smtClean="0"/>
              <a:t> </a:t>
            </a:r>
            <a:r>
              <a:rPr lang="en-GB" dirty="0" err="1" smtClean="0"/>
              <a:t>Haram</a:t>
            </a:r>
            <a:r>
              <a:rPr lang="en-GB" dirty="0" smtClean="0"/>
              <a:t> crisis - Dr. </a:t>
            </a:r>
            <a:r>
              <a:rPr lang="en-GB" dirty="0" err="1" smtClean="0"/>
              <a:t>Olawale</a:t>
            </a:r>
            <a:r>
              <a:rPr lang="en-GB" dirty="0" smtClean="0"/>
              <a:t> Ismail</a:t>
            </a:r>
          </a:p>
          <a:p>
            <a:pPr marL="342900" indent="-342900">
              <a:spcAft>
                <a:spcPts val="1200"/>
              </a:spcAft>
              <a:buFont typeface="+mj-lt"/>
              <a:buAutoNum type="arabicPeriod"/>
            </a:pPr>
            <a:r>
              <a:rPr lang="en-GB" sz="2400" b="1" dirty="0" smtClean="0"/>
              <a:t>Questions and Answers</a:t>
            </a:r>
          </a:p>
          <a:p>
            <a:pPr marL="342900" indent="-342900">
              <a:spcAft>
                <a:spcPts val="1200"/>
              </a:spcAft>
              <a:buFont typeface="+mj-lt"/>
              <a:buAutoNum type="arabicPeriod"/>
            </a:pPr>
            <a:r>
              <a:rPr lang="en-GB" sz="2400" b="1" dirty="0" smtClean="0"/>
              <a:t>Participants Survey</a:t>
            </a: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4</a:t>
            </a:fld>
            <a:endParaRPr lang="en-GB" sz="1800" b="1"/>
          </a:p>
        </p:txBody>
      </p:sp>
      <p:sp>
        <p:nvSpPr>
          <p:cNvPr id="6" name="Rectangle 5"/>
          <p:cNvSpPr/>
          <p:nvPr/>
        </p:nvSpPr>
        <p:spPr>
          <a:xfrm>
            <a:off x="1228969" y="0"/>
            <a:ext cx="6820363" cy="369332"/>
          </a:xfrm>
          <a:prstGeom prst="rect">
            <a:avLst/>
          </a:prstGeom>
        </p:spPr>
        <p:txBody>
          <a:bodyPr wrap="square">
            <a:spAutoFit/>
          </a:bodyPr>
          <a:lstStyle/>
          <a:p>
            <a:pPr algn="ctr"/>
            <a:r>
              <a:rPr lang="en-GB" b="1" i="1" dirty="0" err="1" smtClean="0">
                <a:solidFill>
                  <a:schemeClr val="bg2">
                    <a:lumMod val="25000"/>
                  </a:schemeClr>
                </a:solidFill>
              </a:rPr>
              <a:t>LenCD</a:t>
            </a:r>
            <a:r>
              <a:rPr lang="en-GB" b="1" i="1" dirty="0" smtClean="0">
                <a:solidFill>
                  <a:schemeClr val="bg2">
                    <a:lumMod val="25000"/>
                  </a:schemeClr>
                </a:solidFill>
              </a:rPr>
              <a:t> - </a:t>
            </a:r>
            <a:r>
              <a:rPr lang="en-GB" b="1" dirty="0" smtClean="0">
                <a:solidFill>
                  <a:schemeClr val="bg2">
                    <a:lumMod val="25000"/>
                  </a:schemeClr>
                </a:solidFill>
              </a:rPr>
              <a:t>Learning Network on Capacity Development </a:t>
            </a:r>
            <a:endParaRPr lang="en-GB" b="1" dirty="0">
              <a:solidFill>
                <a:schemeClr val="bg2">
                  <a:lumMod val="25000"/>
                </a:schemeClr>
              </a:solidFill>
            </a:endParaRPr>
          </a:p>
        </p:txBody>
      </p:sp>
      <p:pic>
        <p:nvPicPr>
          <p:cNvPr id="7"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8" name="Grouper 7"/>
          <p:cNvGrpSpPr/>
          <p:nvPr/>
        </p:nvGrpSpPr>
        <p:grpSpPr>
          <a:xfrm>
            <a:off x="8478390" y="419745"/>
            <a:ext cx="547827" cy="801687"/>
            <a:chOff x="155575" y="1716088"/>
            <a:chExt cx="744538" cy="1029973"/>
          </a:xfrm>
        </p:grpSpPr>
        <p:pic>
          <p:nvPicPr>
            <p:cNvPr id="9"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10"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11" name="Content Placeholder 2"/>
          <p:cNvSpPr>
            <a:spLocks noGrp="1"/>
          </p:cNvSpPr>
          <p:nvPr>
            <p:ph idx="1"/>
          </p:nvPr>
        </p:nvSpPr>
        <p:spPr>
          <a:xfrm>
            <a:off x="719495" y="1381697"/>
            <a:ext cx="8229600" cy="5095875"/>
          </a:xfrm>
        </p:spPr>
        <p:txBody>
          <a:bodyPr/>
          <a:lstStyle/>
          <a:p>
            <a:pPr>
              <a:spcAft>
                <a:spcPts val="1200"/>
              </a:spcAft>
            </a:pPr>
            <a:r>
              <a:rPr lang="en-GB" sz="2400" dirty="0">
                <a:solidFill>
                  <a:srgbClr val="000000"/>
                </a:solidFill>
                <a:cs typeface="ＭＳ Ｐゴシック" charset="-128"/>
              </a:rPr>
              <a:t>Established in 2004 , </a:t>
            </a:r>
            <a:r>
              <a:rPr lang="en-GB" sz="2400" dirty="0" err="1">
                <a:solidFill>
                  <a:srgbClr val="000000"/>
                </a:solidFill>
                <a:cs typeface="ＭＳ Ｐゴシック" charset="-128"/>
              </a:rPr>
              <a:t>LenCD</a:t>
            </a:r>
            <a:r>
              <a:rPr lang="en-GB" sz="2400" dirty="0">
                <a:solidFill>
                  <a:srgbClr val="000000"/>
                </a:solidFill>
                <a:cs typeface="ＭＳ Ｐゴシック" charset="-128"/>
              </a:rPr>
              <a:t> is an </a:t>
            </a:r>
            <a:r>
              <a:rPr lang="en-GB" sz="2400" b="1" dirty="0">
                <a:solidFill>
                  <a:srgbClr val="000000"/>
                </a:solidFill>
                <a:cs typeface="ＭＳ Ｐゴシック" charset="-128"/>
              </a:rPr>
              <a:t>informal and open Learning Network on Capacity Development</a:t>
            </a:r>
            <a:r>
              <a:rPr lang="en-GB" sz="2400" dirty="0">
                <a:solidFill>
                  <a:srgbClr val="000000"/>
                </a:solidFill>
                <a:cs typeface="ＭＳ Ｐゴシック" charset="-128"/>
              </a:rPr>
              <a:t>. </a:t>
            </a:r>
          </a:p>
          <a:p>
            <a:pPr>
              <a:spcAft>
                <a:spcPts val="1200"/>
              </a:spcAft>
            </a:pPr>
            <a:r>
              <a:rPr lang="en-GB" sz="2400" b="1" dirty="0" err="1">
                <a:solidFill>
                  <a:srgbClr val="000000"/>
                </a:solidFill>
                <a:cs typeface="ＭＳ Ｐゴシック" charset="-128"/>
              </a:rPr>
              <a:t>LenCD</a:t>
            </a:r>
            <a:r>
              <a:rPr lang="en-GB" sz="2400" b="1" dirty="0">
                <a:solidFill>
                  <a:srgbClr val="000000"/>
                </a:solidFill>
                <a:cs typeface="ＭＳ Ｐゴシック" charset="-128"/>
              </a:rPr>
              <a:t> aims to promote and facilitate sharing of lessons and learning on capacity development and promote changes for better CD practice at the global, regional and local </a:t>
            </a:r>
            <a:r>
              <a:rPr lang="en-GB" sz="2400" b="1" dirty="0" smtClean="0">
                <a:solidFill>
                  <a:srgbClr val="000000"/>
                </a:solidFill>
                <a:cs typeface="ＭＳ Ｐゴシック" charset="-128"/>
              </a:rPr>
              <a:t>levels.</a:t>
            </a:r>
          </a:p>
          <a:p>
            <a:pPr>
              <a:spcAft>
                <a:spcPts val="1200"/>
              </a:spcAft>
            </a:pPr>
            <a:r>
              <a:rPr lang="en-GB" sz="2400" b="1" dirty="0" smtClean="0">
                <a:solidFill>
                  <a:srgbClr val="000000"/>
                </a:solidFill>
                <a:cs typeface="ＭＳ Ｐゴシック" charset="-128"/>
              </a:rPr>
              <a:t>Steering </a:t>
            </a:r>
            <a:r>
              <a:rPr lang="en-GB" sz="2400" b="1" dirty="0">
                <a:solidFill>
                  <a:srgbClr val="000000"/>
                </a:solidFill>
                <a:cs typeface="ＭＳ Ｐゴシック" charset="-128"/>
              </a:rPr>
              <a:t>Group members</a:t>
            </a:r>
            <a:r>
              <a:rPr lang="en-GB" sz="2400" dirty="0">
                <a:solidFill>
                  <a:srgbClr val="000000"/>
                </a:solidFill>
                <a:cs typeface="ＭＳ Ｐゴシック" charset="-128"/>
              </a:rPr>
              <a:t>:	 ACBF, </a:t>
            </a:r>
            <a:r>
              <a:rPr lang="en-GB" sz="2400" dirty="0" err="1">
                <a:solidFill>
                  <a:srgbClr val="000000"/>
                </a:solidFill>
                <a:cs typeface="ＭＳ Ｐゴシック" charset="-128"/>
              </a:rPr>
              <a:t>EuropeAid</a:t>
            </a:r>
            <a:r>
              <a:rPr lang="en-GB" sz="2400" dirty="0">
                <a:solidFill>
                  <a:srgbClr val="000000"/>
                </a:solidFill>
                <a:cs typeface="ＭＳ Ｐゴシック" charset="-128"/>
              </a:rPr>
              <a:t> (Co-Chairs</a:t>
            </a:r>
            <a:r>
              <a:rPr lang="en-GB" sz="2400" dirty="0" smtClean="0">
                <a:solidFill>
                  <a:srgbClr val="000000"/>
                </a:solidFill>
                <a:cs typeface="ＭＳ Ｐゴシック" charset="-128"/>
              </a:rPr>
              <a:t>),</a:t>
            </a:r>
            <a:r>
              <a:rPr lang="en-GB" sz="2400" dirty="0">
                <a:solidFill>
                  <a:srgbClr val="000000"/>
                </a:solidFill>
                <a:cs typeface="ＭＳ Ｐゴシック" charset="-128"/>
              </a:rPr>
              <a:t>	 </a:t>
            </a:r>
            <a:r>
              <a:rPr lang="en-GB" sz="2400" dirty="0" smtClean="0">
                <a:solidFill>
                  <a:srgbClr val="000000"/>
                </a:solidFill>
                <a:cs typeface="ＭＳ Ｐゴシック" charset="-128"/>
              </a:rPr>
              <a:t>IBON &amp; </a:t>
            </a:r>
            <a:r>
              <a:rPr lang="en-GB" sz="2400" dirty="0">
                <a:solidFill>
                  <a:srgbClr val="000000"/>
                </a:solidFill>
                <a:cs typeface="ＭＳ Ｐゴシック" charset="-128"/>
              </a:rPr>
              <a:t>Reality of Aid, Rwanda</a:t>
            </a:r>
            <a:r>
              <a:rPr lang="en-GB" sz="2400" dirty="0" smtClean="0">
                <a:solidFill>
                  <a:srgbClr val="000000"/>
                </a:solidFill>
                <a:cs typeface="ＭＳ Ｐゴシック" charset="-128"/>
              </a:rPr>
              <a:t> NCBS</a:t>
            </a:r>
            <a:r>
              <a:rPr lang="en-GB" sz="2400" dirty="0">
                <a:solidFill>
                  <a:srgbClr val="000000"/>
                </a:solidFill>
                <a:cs typeface="ＭＳ Ｐゴシック" charset="-128"/>
              </a:rPr>
              <a:t>, NEPAD, FAO/OEKC, UNDP, WBI, GIZ, BTC, Kenya Centre for Economic Governance, and OECD/DAC (</a:t>
            </a:r>
            <a:r>
              <a:rPr lang="en-GB" sz="2400" dirty="0" smtClean="0">
                <a:solidFill>
                  <a:srgbClr val="000000"/>
                </a:solidFill>
                <a:cs typeface="ＭＳ Ｐゴシック" charset="-128"/>
              </a:rPr>
              <a:t>observer).</a:t>
            </a:r>
          </a:p>
          <a:p>
            <a:pPr>
              <a:spcAft>
                <a:spcPts val="1200"/>
              </a:spcAft>
            </a:pPr>
            <a:r>
              <a:rPr lang="en-GB" sz="2400" dirty="0" smtClean="0">
                <a:solidFill>
                  <a:srgbClr val="000000"/>
                </a:solidFill>
                <a:cs typeface="ＭＳ Ｐゴシック" charset="-128"/>
              </a:rPr>
              <a:t>The </a:t>
            </a:r>
            <a:r>
              <a:rPr lang="en-GB" sz="2400" dirty="0">
                <a:solidFill>
                  <a:srgbClr val="000000"/>
                </a:solidFill>
                <a:cs typeface="ＭＳ Ｐゴシック" charset="-128"/>
              </a:rPr>
              <a:t>network has been closely involved in the aid </a:t>
            </a:r>
            <a:r>
              <a:rPr lang="en-GB" sz="2400" dirty="0" smtClean="0">
                <a:solidFill>
                  <a:srgbClr val="000000"/>
                </a:solidFill>
                <a:cs typeface="ＭＳ Ｐゴシック" charset="-128"/>
              </a:rPr>
              <a:t>effectiveness </a:t>
            </a:r>
            <a:r>
              <a:rPr lang="en-GB" sz="2400" dirty="0">
                <a:solidFill>
                  <a:srgbClr val="000000"/>
                </a:solidFill>
                <a:cs typeface="ＭＳ Ｐゴシック" charset="-128"/>
              </a:rPr>
              <a:t>debate</a:t>
            </a:r>
            <a:r>
              <a:rPr lang="en-GB" sz="2400" dirty="0" smtClean="0">
                <a:solidFill>
                  <a:srgbClr val="000000"/>
                </a:solidFill>
                <a:cs typeface="ＭＳ Ｐゴシック" charset="-128"/>
              </a:rPr>
              <a:t> (</a:t>
            </a:r>
            <a:r>
              <a:rPr lang="en-GB" sz="2400" dirty="0">
                <a:solidFill>
                  <a:srgbClr val="000000"/>
                </a:solidFill>
                <a:cs typeface="ＭＳ Ｐゴシック" charset="-128"/>
              </a:rPr>
              <a:t>Bonn&gt;) </a:t>
            </a:r>
            <a:r>
              <a:rPr lang="en-GB" sz="2400" b="1" dirty="0">
                <a:solidFill>
                  <a:srgbClr val="000000"/>
                </a:solidFill>
                <a:cs typeface="ＭＳ Ｐゴシック" charset="-128"/>
              </a:rPr>
              <a:t>Paris, </a:t>
            </a:r>
            <a:r>
              <a:rPr lang="en-GB" sz="2400" dirty="0">
                <a:solidFill>
                  <a:srgbClr val="000000"/>
                </a:solidFill>
                <a:cs typeface="ＭＳ Ｐゴシック" charset="-128"/>
              </a:rPr>
              <a:t>(Cairo&gt;) </a:t>
            </a:r>
            <a:r>
              <a:rPr lang="en-GB" sz="2400" b="1" dirty="0">
                <a:solidFill>
                  <a:srgbClr val="000000"/>
                </a:solidFill>
                <a:cs typeface="ＭＳ Ｐゴシック" charset="-128"/>
              </a:rPr>
              <a:t>Accra, </a:t>
            </a:r>
            <a:r>
              <a:rPr lang="en-GB" sz="2400" dirty="0">
                <a:solidFill>
                  <a:srgbClr val="000000"/>
                </a:solidFill>
                <a:cs typeface="ＭＳ Ｐゴシック" charset="-128"/>
              </a:rPr>
              <a:t>(Kigali&gt;) </a:t>
            </a:r>
            <a:r>
              <a:rPr lang="en-GB" sz="2400" b="1" dirty="0" smtClean="0">
                <a:solidFill>
                  <a:srgbClr val="000000"/>
                </a:solidFill>
                <a:cs typeface="ＭＳ Ｐゴシック" charset="-128"/>
              </a:rPr>
              <a:t>Busan, Mexico.</a:t>
            </a:r>
            <a:endParaRPr lang="en-GB" sz="2400" dirty="0" smtClean="0">
              <a:solidFill>
                <a:srgbClr val="000000"/>
              </a:solidFill>
              <a:cs typeface="ＭＳ Ｐゴシック" charset="-128"/>
            </a:endParaRPr>
          </a:p>
          <a:p>
            <a:endParaRPr lang="en-GB" sz="2400" dirty="0">
              <a:solidFill>
                <a:srgbClr val="000000"/>
              </a:solidFill>
              <a:cs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5</a:t>
            </a:fld>
            <a:endParaRPr lang="en-GB" sz="1800" b="1"/>
          </a:p>
        </p:txBody>
      </p:sp>
      <p:sp>
        <p:nvSpPr>
          <p:cNvPr id="6" name="Rectangle 5"/>
          <p:cNvSpPr/>
          <p:nvPr/>
        </p:nvSpPr>
        <p:spPr>
          <a:xfrm>
            <a:off x="1228969" y="0"/>
            <a:ext cx="7209253" cy="369332"/>
          </a:xfrm>
          <a:prstGeom prst="rect">
            <a:avLst/>
          </a:prstGeom>
        </p:spPr>
        <p:txBody>
          <a:bodyPr wrap="square">
            <a:spAutoFit/>
          </a:bodyPr>
          <a:lstStyle/>
          <a:p>
            <a:pPr algn="ctr"/>
            <a:r>
              <a:rPr lang="fr-FR" b="1" dirty="0" smtClean="0">
                <a:solidFill>
                  <a:srgbClr val="4A452A"/>
                </a:solidFill>
              </a:rPr>
              <a:t>Initiative: </a:t>
            </a:r>
            <a:r>
              <a:rPr lang="fr-FR" b="1" dirty="0" err="1" smtClean="0">
                <a:solidFill>
                  <a:srgbClr val="4A452A"/>
                </a:solidFill>
              </a:rPr>
              <a:t>Capacity</a:t>
            </a:r>
            <a:r>
              <a:rPr lang="fr-FR" b="1" dirty="0" smtClean="0">
                <a:solidFill>
                  <a:srgbClr val="4A452A"/>
                </a:solidFill>
              </a:rPr>
              <a:t> </a:t>
            </a:r>
            <a:r>
              <a:rPr lang="fr-FR" b="1" dirty="0" err="1" smtClean="0">
                <a:solidFill>
                  <a:srgbClr val="4A452A"/>
                </a:solidFill>
              </a:rPr>
              <a:t>Development</a:t>
            </a:r>
            <a:r>
              <a:rPr lang="fr-FR" b="1" dirty="0" smtClean="0">
                <a:solidFill>
                  <a:srgbClr val="4A452A"/>
                </a:solidFill>
              </a:rPr>
              <a:t> for </a:t>
            </a:r>
            <a:r>
              <a:rPr lang="fr-FR" b="1" dirty="0" err="1" smtClean="0">
                <a:solidFill>
                  <a:srgbClr val="4A452A"/>
                </a:solidFill>
              </a:rPr>
              <a:t>Results</a:t>
            </a:r>
            <a:r>
              <a:rPr lang="fr-FR" b="1" dirty="0" smtClean="0">
                <a:solidFill>
                  <a:srgbClr val="4A452A"/>
                </a:solidFill>
              </a:rPr>
              <a:t> </a:t>
            </a:r>
            <a:r>
              <a:rPr lang="fr-FR" b="1" dirty="0" err="1" smtClean="0">
                <a:solidFill>
                  <a:srgbClr val="4A452A"/>
                </a:solidFill>
              </a:rPr>
              <a:t>at</a:t>
            </a:r>
            <a:r>
              <a:rPr lang="fr-FR" b="1" dirty="0" smtClean="0">
                <a:solidFill>
                  <a:srgbClr val="4A452A"/>
                </a:solidFill>
              </a:rPr>
              <a:t> </a:t>
            </a:r>
            <a:r>
              <a:rPr lang="fr-FR" b="1" dirty="0" err="1" smtClean="0">
                <a:solidFill>
                  <a:srgbClr val="4A452A"/>
                </a:solidFill>
              </a:rPr>
              <a:t>sector</a:t>
            </a:r>
            <a:r>
              <a:rPr lang="fr-FR" b="1" dirty="0" smtClean="0">
                <a:solidFill>
                  <a:srgbClr val="4A452A"/>
                </a:solidFill>
              </a:rPr>
              <a:t> </a:t>
            </a:r>
            <a:r>
              <a:rPr lang="fr-FR" b="1" dirty="0" err="1" smtClean="0">
                <a:solidFill>
                  <a:srgbClr val="4A452A"/>
                </a:solidFill>
              </a:rPr>
              <a:t>level</a:t>
            </a:r>
            <a:r>
              <a:rPr lang="fr-FR" b="1" dirty="0" smtClean="0">
                <a:solidFill>
                  <a:srgbClr val="4A452A"/>
                </a:solidFill>
              </a:rPr>
              <a:t> (CD4Results)</a:t>
            </a:r>
            <a:r>
              <a:rPr lang="en-GB" b="1" dirty="0" smtClean="0">
                <a:solidFill>
                  <a:srgbClr val="4A452A"/>
                </a:solidFill>
              </a:rPr>
              <a:t> </a:t>
            </a:r>
            <a:endParaRPr lang="en-GB" b="1" dirty="0">
              <a:solidFill>
                <a:srgbClr val="4A452A"/>
              </a:solidFill>
            </a:endParaRPr>
          </a:p>
        </p:txBody>
      </p:sp>
      <p:pic>
        <p:nvPicPr>
          <p:cNvPr id="7"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2" name="Grouper 7"/>
          <p:cNvGrpSpPr/>
          <p:nvPr/>
        </p:nvGrpSpPr>
        <p:grpSpPr>
          <a:xfrm>
            <a:off x="8478390" y="419745"/>
            <a:ext cx="547827" cy="801687"/>
            <a:chOff x="155575" y="1716088"/>
            <a:chExt cx="744538" cy="1029973"/>
          </a:xfrm>
        </p:grpSpPr>
        <p:pic>
          <p:nvPicPr>
            <p:cNvPr id="9"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10"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11" name="ZoneTexte 10"/>
          <p:cNvSpPr txBox="1"/>
          <p:nvPr/>
        </p:nvSpPr>
        <p:spPr>
          <a:xfrm>
            <a:off x="600837" y="2444197"/>
            <a:ext cx="3099781" cy="3339376"/>
          </a:xfrm>
          <a:prstGeom prst="rect">
            <a:avLst/>
          </a:prstGeom>
          <a:noFill/>
        </p:spPr>
        <p:txBody>
          <a:bodyPr wrap="square" rtlCol="0">
            <a:spAutoFit/>
          </a:bodyPr>
          <a:lstStyle/>
          <a:p>
            <a:endParaRPr lang="en-GB" dirty="0" smtClean="0"/>
          </a:p>
          <a:p>
            <a:r>
              <a:rPr lang="en-GB" sz="2300" b="1" i="1" dirty="0" smtClean="0"/>
              <a:t>Knowledge exchange across communities of practice on the contribution of capacity development to improved sector performance</a:t>
            </a:r>
            <a:r>
              <a:rPr lang="en-GB" b="1" i="1" dirty="0" smtClean="0"/>
              <a:t>. </a:t>
            </a:r>
          </a:p>
          <a:p>
            <a:endParaRPr lang="en-GB" dirty="0" smtClean="0"/>
          </a:p>
          <a:p>
            <a:pPr algn="r"/>
            <a:r>
              <a:rPr lang="en-GB" sz="1400" i="1" dirty="0" smtClean="0"/>
              <a:t>.</a:t>
            </a:r>
            <a:endParaRPr lang="en-GB" sz="1400" i="1" dirty="0"/>
          </a:p>
        </p:txBody>
      </p:sp>
      <p:sp>
        <p:nvSpPr>
          <p:cNvPr id="12" name="Rectangle 11"/>
          <p:cNvSpPr/>
          <p:nvPr/>
        </p:nvSpPr>
        <p:spPr>
          <a:xfrm>
            <a:off x="1010499" y="1221751"/>
            <a:ext cx="8015718" cy="1077218"/>
          </a:xfrm>
          <a:prstGeom prst="rect">
            <a:avLst/>
          </a:prstGeom>
        </p:spPr>
        <p:txBody>
          <a:bodyPr wrap="square">
            <a:spAutoFit/>
          </a:bodyPr>
          <a:lstStyle/>
          <a:p>
            <a:pPr lvl="0"/>
            <a:r>
              <a:rPr lang="en-GB" sz="3200" b="1" i="1" dirty="0" smtClean="0">
                <a:solidFill>
                  <a:prstClr val="black"/>
                </a:solidFill>
              </a:rPr>
              <a:t>Webinar Series:</a:t>
            </a:r>
            <a:endParaRPr lang="en-GB" sz="3200" b="1" i="1" dirty="0" smtClean="0"/>
          </a:p>
          <a:p>
            <a:r>
              <a:rPr lang="en-GB" sz="3200" b="1" i="1" dirty="0" smtClean="0"/>
              <a:t>“Get organized – Get traction – Get results”</a:t>
            </a:r>
            <a:endParaRPr lang="en-GB" sz="3200" b="1" i="1" dirty="0" smtClean="0">
              <a:solidFill>
                <a:prstClr val="black"/>
              </a:solidFill>
            </a:endParaRPr>
          </a:p>
        </p:txBody>
      </p:sp>
      <p:sp>
        <p:nvSpPr>
          <p:cNvPr id="13" name="Rectangle 12"/>
          <p:cNvSpPr/>
          <p:nvPr/>
        </p:nvSpPr>
        <p:spPr>
          <a:xfrm>
            <a:off x="3878134" y="2539743"/>
            <a:ext cx="5002031" cy="3447097"/>
          </a:xfrm>
          <a:prstGeom prst="rect">
            <a:avLst/>
          </a:prstGeom>
          <a:solidFill>
            <a:schemeClr val="bg2"/>
          </a:solidFill>
        </p:spPr>
        <p:txBody>
          <a:bodyPr wrap="square">
            <a:spAutoFit/>
          </a:bodyPr>
          <a:lstStyle/>
          <a:p>
            <a:pPr>
              <a:spcAft>
                <a:spcPts val="600"/>
              </a:spcAft>
            </a:pPr>
            <a:r>
              <a:rPr lang="en-GB" sz="1600" b="1" dirty="0" smtClean="0"/>
              <a:t>Sustainable results at sector level </a:t>
            </a:r>
            <a:r>
              <a:rPr lang="en-GB" sz="1600" dirty="0" smtClean="0"/>
              <a:t>are a function of "How" they are approached, including: </a:t>
            </a:r>
          </a:p>
          <a:p>
            <a:pPr>
              <a:spcAft>
                <a:spcPts val="600"/>
              </a:spcAft>
            </a:pPr>
            <a:r>
              <a:rPr lang="en-GB" sz="1600" dirty="0" smtClean="0"/>
              <a:t>On one hand, the importance of continued learning from applying concepts and methodology ("</a:t>
            </a:r>
            <a:r>
              <a:rPr lang="en-GB" sz="1600" b="1" i="1" dirty="0" smtClean="0"/>
              <a:t>get organized</a:t>
            </a:r>
            <a:r>
              <a:rPr lang="en-GB" sz="1600" dirty="0" smtClean="0"/>
              <a:t>"); and on the other, the essential role of process facilitation, of leadership and change agents to effectively integrate within mainstream development processes ("</a:t>
            </a:r>
            <a:r>
              <a:rPr lang="en-GB" sz="1600" b="1" i="1" dirty="0" smtClean="0"/>
              <a:t>get traction</a:t>
            </a:r>
            <a:r>
              <a:rPr lang="en-GB" sz="1600" dirty="0" smtClean="0"/>
              <a:t>"). </a:t>
            </a:r>
          </a:p>
          <a:p>
            <a:pPr>
              <a:spcAft>
                <a:spcPts val="600"/>
              </a:spcAft>
            </a:pPr>
            <a:r>
              <a:rPr lang="en-GB" sz="1600" dirty="0" smtClean="0"/>
              <a:t>Weaknesses in one or the other can seriously undermine the credibility and effectiveness of sector development. Both are inseparable and any approach to boost performance needs to combine them in order to achieve sustainable results ("</a:t>
            </a:r>
            <a:r>
              <a:rPr lang="en-GB" sz="1600" b="1" i="1" dirty="0" smtClean="0"/>
              <a:t>get results</a:t>
            </a:r>
            <a:r>
              <a:rPr lang="en-GB" sz="16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6</a:t>
            </a:fld>
            <a:endParaRPr lang="en-GB" sz="1800" b="1"/>
          </a:p>
        </p:txBody>
      </p:sp>
      <p:sp>
        <p:nvSpPr>
          <p:cNvPr id="6" name="Rectangle 5"/>
          <p:cNvSpPr/>
          <p:nvPr/>
        </p:nvSpPr>
        <p:spPr>
          <a:xfrm>
            <a:off x="1228969" y="0"/>
            <a:ext cx="6820363" cy="369332"/>
          </a:xfrm>
          <a:prstGeom prst="rect">
            <a:avLst/>
          </a:prstGeom>
        </p:spPr>
        <p:txBody>
          <a:bodyPr wrap="square">
            <a:spAutoFit/>
          </a:bodyPr>
          <a:lstStyle/>
          <a:p>
            <a:pPr algn="ctr"/>
            <a:r>
              <a:rPr lang="en-GB" b="1" dirty="0" smtClean="0">
                <a:solidFill>
                  <a:srgbClr val="4A452A"/>
                </a:solidFill>
              </a:rPr>
              <a:t>Disclaimer</a:t>
            </a:r>
            <a:endParaRPr lang="en-GB" b="1" dirty="0">
              <a:solidFill>
                <a:srgbClr val="4A452A"/>
              </a:solidFill>
            </a:endParaRPr>
          </a:p>
        </p:txBody>
      </p:sp>
      <p:pic>
        <p:nvPicPr>
          <p:cNvPr id="7"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8" name="Grouper 7"/>
          <p:cNvGrpSpPr/>
          <p:nvPr/>
        </p:nvGrpSpPr>
        <p:grpSpPr>
          <a:xfrm>
            <a:off x="8478390" y="419745"/>
            <a:ext cx="547827" cy="801687"/>
            <a:chOff x="155575" y="1716088"/>
            <a:chExt cx="744538" cy="1029973"/>
          </a:xfrm>
        </p:grpSpPr>
        <p:pic>
          <p:nvPicPr>
            <p:cNvPr id="9"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10"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14" name="ZoneTexte 13"/>
          <p:cNvSpPr txBox="1"/>
          <p:nvPr/>
        </p:nvSpPr>
        <p:spPr>
          <a:xfrm>
            <a:off x="969535" y="1822357"/>
            <a:ext cx="7742613" cy="3847207"/>
          </a:xfrm>
          <a:prstGeom prst="rect">
            <a:avLst/>
          </a:prstGeom>
          <a:solidFill>
            <a:srgbClr val="F2F2F2"/>
          </a:solidFill>
        </p:spPr>
        <p:txBody>
          <a:bodyPr wrap="square" rtlCol="0">
            <a:spAutoFit/>
          </a:bodyPr>
          <a:lstStyle/>
          <a:p>
            <a:pPr marL="514350" indent="-514350" algn="just">
              <a:spcAft>
                <a:spcPts val="1200"/>
              </a:spcAft>
              <a:buFont typeface="Arial"/>
              <a:buChar char="•"/>
            </a:pPr>
            <a:r>
              <a:rPr lang="en-GB" sz="2800" dirty="0" smtClean="0"/>
              <a:t>Individual webinars are organized and hosted by </a:t>
            </a:r>
            <a:r>
              <a:rPr lang="en-GB" sz="2800" dirty="0" err="1" smtClean="0"/>
              <a:t>LenCD</a:t>
            </a:r>
            <a:r>
              <a:rPr lang="en-GB" sz="2800" dirty="0" smtClean="0"/>
              <a:t> partners. </a:t>
            </a:r>
          </a:p>
          <a:p>
            <a:pPr marL="514350" indent="-514350" algn="just">
              <a:spcAft>
                <a:spcPts val="1200"/>
              </a:spcAft>
              <a:buFont typeface="Arial"/>
              <a:buChar char="•"/>
            </a:pPr>
            <a:r>
              <a:rPr lang="en-GB" sz="2800" dirty="0" err="1" smtClean="0"/>
              <a:t>LenCD</a:t>
            </a:r>
            <a:r>
              <a:rPr lang="en-GB" sz="2800" dirty="0" smtClean="0"/>
              <a:t> does not endorse any specific views expressed by presenters but facilitates that knowledge get around.</a:t>
            </a:r>
          </a:p>
          <a:p>
            <a:pPr marL="514350" indent="-514350" algn="just">
              <a:spcAft>
                <a:spcPts val="1200"/>
              </a:spcAft>
              <a:buFont typeface="Arial"/>
              <a:buChar char="•"/>
            </a:pPr>
            <a:r>
              <a:rPr lang="en-GB" sz="2800" dirty="0" smtClean="0">
                <a:cs typeface="ＭＳ Ｐゴシック" charset="-128"/>
              </a:rPr>
              <a:t>Knowledge items from these webinars are featured with other lessons in the </a:t>
            </a:r>
            <a:r>
              <a:rPr lang="en-GB" sz="2800" dirty="0" err="1" smtClean="0">
                <a:cs typeface="ＭＳ Ｐゴシック" charset="-128"/>
              </a:rPr>
              <a:t>LenCD</a:t>
            </a:r>
            <a:r>
              <a:rPr lang="en-GB" sz="2800" dirty="0" smtClean="0">
                <a:cs typeface="ＭＳ Ｐゴシック" charset="-128"/>
              </a:rPr>
              <a:t> resource pages at </a:t>
            </a:r>
            <a:r>
              <a:rPr lang="en-GB" sz="2800" dirty="0" err="1" smtClean="0">
                <a:cs typeface="ＭＳ Ｐゴシック" charset="-128"/>
              </a:rPr>
              <a:t>www.LenCD.org</a:t>
            </a:r>
            <a:endParaRPr lang="en-GB" sz="2800" dirty="0" smtClean="0">
              <a:cs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Rectangle à coins arrondis 10"/>
          <p:cNvSpPr/>
          <p:nvPr/>
        </p:nvSpPr>
        <p:spPr>
          <a:xfrm>
            <a:off x="814487" y="2208920"/>
            <a:ext cx="7897661" cy="750996"/>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7</a:t>
            </a:fld>
            <a:endParaRPr lang="en-GB" sz="1800" b="1"/>
          </a:p>
        </p:txBody>
      </p:sp>
      <p:pic>
        <p:nvPicPr>
          <p:cNvPr id="3" name="Image 17"/>
          <p:cNvPicPr>
            <a:picLocks noChangeAspect="1" noChangeArrowheads="1"/>
          </p:cNvPicPr>
          <p:nvPr/>
        </p:nvPicPr>
        <p:blipFill>
          <a:blip r:embed="rId3"/>
          <a:srcRect/>
          <a:stretch>
            <a:fillRect/>
          </a:stretch>
        </p:blipFill>
        <p:spPr bwMode="auto">
          <a:xfrm>
            <a:off x="6844372" y="433400"/>
            <a:ext cx="1593850" cy="763588"/>
          </a:xfrm>
          <a:prstGeom prst="rect">
            <a:avLst/>
          </a:prstGeom>
          <a:noFill/>
          <a:ln w="9525">
            <a:noFill/>
            <a:miter lim="800000"/>
            <a:headEnd/>
            <a:tailEnd/>
          </a:ln>
        </p:spPr>
      </p:pic>
      <p:grpSp>
        <p:nvGrpSpPr>
          <p:cNvPr id="2" name="Grouper 4"/>
          <p:cNvGrpSpPr/>
          <p:nvPr/>
        </p:nvGrpSpPr>
        <p:grpSpPr>
          <a:xfrm>
            <a:off x="8478390" y="419745"/>
            <a:ext cx="547827" cy="801687"/>
            <a:chOff x="155575" y="1716088"/>
            <a:chExt cx="744538" cy="1029973"/>
          </a:xfrm>
        </p:grpSpPr>
        <p:pic>
          <p:nvPicPr>
            <p:cNvPr id="6" name="Image 16"/>
            <p:cNvPicPr>
              <a:picLocks noChangeAspect="1"/>
            </p:cNvPicPr>
            <p:nvPr/>
          </p:nvPicPr>
          <p:blipFill>
            <a:blip r:embed="rId4"/>
            <a:srcRect/>
            <a:stretch>
              <a:fillRect/>
            </a:stretch>
          </p:blipFill>
          <p:spPr bwMode="auto">
            <a:xfrm>
              <a:off x="155575" y="2475440"/>
              <a:ext cx="744538" cy="270621"/>
            </a:xfrm>
            <a:prstGeom prst="rect">
              <a:avLst/>
            </a:prstGeom>
            <a:noFill/>
            <a:ln w="9525">
              <a:noFill/>
              <a:miter lim="800000"/>
              <a:headEnd/>
              <a:tailEnd/>
            </a:ln>
          </p:spPr>
        </p:pic>
        <p:pic>
          <p:nvPicPr>
            <p:cNvPr id="7" name="Image 18"/>
            <p:cNvPicPr>
              <a:picLocks noChangeAspect="1"/>
            </p:cNvPicPr>
            <p:nvPr/>
          </p:nvPicPr>
          <p:blipFill>
            <a:blip r:embed="rId5"/>
            <a:srcRect/>
            <a:stretch>
              <a:fillRect/>
            </a:stretch>
          </p:blipFill>
          <p:spPr bwMode="auto">
            <a:xfrm>
              <a:off x="155575" y="1716088"/>
              <a:ext cx="744538" cy="801687"/>
            </a:xfrm>
            <a:prstGeom prst="rect">
              <a:avLst/>
            </a:prstGeom>
            <a:noFill/>
            <a:ln w="9525">
              <a:noFill/>
              <a:miter lim="800000"/>
              <a:headEnd/>
              <a:tailEnd/>
            </a:ln>
          </p:spPr>
        </p:pic>
      </p:grpSp>
      <p:sp>
        <p:nvSpPr>
          <p:cNvPr id="8" name="ZoneTexte 7"/>
          <p:cNvSpPr txBox="1"/>
          <p:nvPr/>
        </p:nvSpPr>
        <p:spPr>
          <a:xfrm>
            <a:off x="1215331" y="-4207"/>
            <a:ext cx="6882324" cy="369332"/>
          </a:xfrm>
          <a:prstGeom prst="rect">
            <a:avLst/>
          </a:prstGeom>
          <a:noFill/>
        </p:spPr>
        <p:txBody>
          <a:bodyPr wrap="square" rtlCol="0">
            <a:spAutoFit/>
          </a:bodyPr>
          <a:lstStyle/>
          <a:p>
            <a:pPr algn="ctr"/>
            <a:r>
              <a:rPr lang="en-GB" b="1" dirty="0" smtClean="0">
                <a:solidFill>
                  <a:schemeClr val="bg2">
                    <a:lumMod val="25000"/>
                  </a:schemeClr>
                </a:solidFill>
              </a:rPr>
              <a:t>Agenda</a:t>
            </a:r>
            <a:endParaRPr lang="en-GB" b="1" dirty="0">
              <a:solidFill>
                <a:schemeClr val="bg2">
                  <a:lumMod val="25000"/>
                </a:schemeClr>
              </a:solidFill>
            </a:endParaRPr>
          </a:p>
        </p:txBody>
      </p:sp>
      <p:sp>
        <p:nvSpPr>
          <p:cNvPr id="9" name="ZoneTexte 8"/>
          <p:cNvSpPr txBox="1"/>
          <p:nvPr/>
        </p:nvSpPr>
        <p:spPr>
          <a:xfrm>
            <a:off x="814487" y="1678820"/>
            <a:ext cx="7897661" cy="3908762"/>
          </a:xfrm>
          <a:prstGeom prst="rect">
            <a:avLst/>
          </a:prstGeom>
          <a:noFill/>
        </p:spPr>
        <p:txBody>
          <a:bodyPr wrap="square" rtlCol="0">
            <a:spAutoFit/>
          </a:bodyPr>
          <a:lstStyle/>
          <a:p>
            <a:pPr marL="342900" indent="-342900">
              <a:spcAft>
                <a:spcPts val="1200"/>
              </a:spcAft>
              <a:buFont typeface="+mj-lt"/>
              <a:buAutoNum type="arabicPeriod"/>
            </a:pPr>
            <a:r>
              <a:rPr lang="en-GB" sz="2400" b="1" dirty="0" smtClean="0"/>
              <a:t>Welcome and Introduction</a:t>
            </a:r>
            <a:endParaRPr lang="en-GB" dirty="0" smtClean="0"/>
          </a:p>
          <a:p>
            <a:pPr marL="342900" indent="-342900">
              <a:spcAft>
                <a:spcPts val="1200"/>
              </a:spcAft>
              <a:buFont typeface="+mj-lt"/>
              <a:buAutoNum type="arabicPeriod"/>
            </a:pPr>
            <a:r>
              <a:rPr lang="en-GB" sz="2400" b="1" dirty="0" smtClean="0"/>
              <a:t>Overview and Framing of Topic</a:t>
            </a:r>
            <a:r>
              <a:rPr lang="en-GB" b="1" dirty="0" smtClean="0"/>
              <a:t>: </a:t>
            </a:r>
            <a:r>
              <a:rPr lang="en-GB" dirty="0" smtClean="0"/>
              <a:t>Capacity for Regional Development  and  Economic Integration in Africa </a:t>
            </a:r>
          </a:p>
          <a:p>
            <a:pPr marL="342900" indent="-342900">
              <a:spcAft>
                <a:spcPts val="1200"/>
              </a:spcAft>
              <a:buFont typeface="+mj-lt"/>
              <a:buAutoNum type="arabicPeriod"/>
            </a:pPr>
            <a:r>
              <a:rPr lang="en-GB" sz="2400" b="1" dirty="0" smtClean="0"/>
              <a:t>Presentation 1</a:t>
            </a:r>
            <a:r>
              <a:rPr lang="en-GB" b="1" dirty="0" smtClean="0"/>
              <a:t>: </a:t>
            </a:r>
            <a:r>
              <a:rPr lang="en-GB" dirty="0" smtClean="0"/>
              <a:t>Regional value chains and productivity enhancements:  the cases of rice and cacao in West Africa - Professor William Moseley:</a:t>
            </a:r>
          </a:p>
          <a:p>
            <a:pPr marL="342900" indent="-342900">
              <a:spcAft>
                <a:spcPts val="1200"/>
              </a:spcAft>
              <a:buFont typeface="+mj-lt"/>
              <a:buAutoNum type="arabicPeriod"/>
            </a:pPr>
            <a:r>
              <a:rPr lang="en-GB" sz="2400" b="1" dirty="0" smtClean="0"/>
              <a:t>Presentation 2</a:t>
            </a:r>
            <a:r>
              <a:rPr lang="en-GB" b="1" dirty="0" smtClean="0"/>
              <a:t>: </a:t>
            </a:r>
            <a:r>
              <a:rPr lang="en-GB" dirty="0" smtClean="0"/>
              <a:t>Regional security by observation: assessing regional  responses to the </a:t>
            </a:r>
            <a:r>
              <a:rPr lang="en-GB" dirty="0" err="1" smtClean="0"/>
              <a:t>Boko</a:t>
            </a:r>
            <a:r>
              <a:rPr lang="en-GB" dirty="0" smtClean="0"/>
              <a:t> </a:t>
            </a:r>
            <a:r>
              <a:rPr lang="en-GB" dirty="0" err="1" smtClean="0"/>
              <a:t>Haram</a:t>
            </a:r>
            <a:r>
              <a:rPr lang="en-GB" dirty="0" smtClean="0"/>
              <a:t> crisis - Dr. </a:t>
            </a:r>
            <a:r>
              <a:rPr lang="en-GB" dirty="0" err="1" smtClean="0"/>
              <a:t>Olawale</a:t>
            </a:r>
            <a:r>
              <a:rPr lang="en-GB" dirty="0" smtClean="0"/>
              <a:t> Ismail</a:t>
            </a:r>
          </a:p>
          <a:p>
            <a:pPr marL="342900" indent="-342900">
              <a:spcAft>
                <a:spcPts val="1200"/>
              </a:spcAft>
              <a:buFont typeface="+mj-lt"/>
              <a:buAutoNum type="arabicPeriod"/>
            </a:pPr>
            <a:r>
              <a:rPr lang="en-GB" sz="2400" b="1" dirty="0" smtClean="0"/>
              <a:t>Questions and Answers</a:t>
            </a:r>
          </a:p>
          <a:p>
            <a:pPr marL="342900" indent="-342900">
              <a:spcAft>
                <a:spcPts val="1200"/>
              </a:spcAft>
              <a:buFont typeface="+mj-lt"/>
              <a:buAutoNum type="arabicPeriod"/>
            </a:pPr>
            <a:r>
              <a:rPr lang="en-GB" sz="2400" b="1" dirty="0" smtClean="0"/>
              <a:t>Participants Survey</a:t>
            </a:r>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8</a:t>
            </a:fld>
            <a:endParaRPr lang="en-GB" sz="1800" b="1"/>
          </a:p>
        </p:txBody>
      </p:sp>
      <p:sp>
        <p:nvSpPr>
          <p:cNvPr id="5" name="ZoneTexte 4"/>
          <p:cNvSpPr txBox="1"/>
          <p:nvPr/>
        </p:nvSpPr>
        <p:spPr>
          <a:xfrm>
            <a:off x="1211674" y="2337251"/>
            <a:ext cx="6820363" cy="4016484"/>
          </a:xfrm>
          <a:prstGeom prst="rect">
            <a:avLst/>
          </a:prstGeom>
          <a:noFill/>
        </p:spPr>
        <p:txBody>
          <a:bodyPr wrap="square" rtlCol="0">
            <a:spAutoFit/>
          </a:bodyPr>
          <a:lstStyle/>
          <a:p>
            <a:r>
              <a:rPr lang="en-GB" sz="1700" b="1" dirty="0" smtClean="0"/>
              <a:t>African </a:t>
            </a:r>
            <a:r>
              <a:rPr lang="en-GB" sz="1700" b="1" dirty="0"/>
              <a:t>Capacity Building </a:t>
            </a:r>
            <a:r>
              <a:rPr lang="en-GB" sz="1700" b="1" dirty="0" smtClean="0"/>
              <a:t>Foundation</a:t>
            </a:r>
            <a:r>
              <a:rPr lang="en-GB" sz="1700" dirty="0" smtClean="0"/>
              <a:t> </a:t>
            </a:r>
            <a:r>
              <a:rPr lang="en-GB" sz="1700" dirty="0"/>
              <a:t>(ACBF</a:t>
            </a:r>
            <a:r>
              <a:rPr lang="en-GB" sz="1700" dirty="0" smtClean="0"/>
              <a:t>)</a:t>
            </a:r>
          </a:p>
          <a:p>
            <a:r>
              <a:rPr lang="en-GB" sz="1700" dirty="0" smtClean="0"/>
              <a:t>www.acbf-pact.org</a:t>
            </a:r>
            <a:endParaRPr lang="en-GB" sz="1700" dirty="0"/>
          </a:p>
          <a:p>
            <a:endParaRPr lang="fr-FR" sz="1700" dirty="0"/>
          </a:p>
          <a:p>
            <a:r>
              <a:rPr lang="en-GB" sz="1700" dirty="0"/>
              <a:t>ACBF has a leading role in capacity development in Africa. The Foundation provides  support to strengthen the core public sector and its interface with the private sector and civil society, and to regional initiatives in the areas of training, policy analysis, applied policy research, trade policy development and negotiations as well as policy advocacy.  It support for the emergence of institutional frameworks for country ownership and coordination of capacity-building activities and the emergence of knowledge-based economies in </a:t>
            </a:r>
            <a:r>
              <a:rPr lang="en-GB" sz="1700" dirty="0" smtClean="0"/>
              <a:t>Africa.</a:t>
            </a:r>
          </a:p>
          <a:p>
            <a:endParaRPr lang="en-GB" sz="1700" dirty="0" smtClean="0"/>
          </a:p>
          <a:p>
            <a:r>
              <a:rPr lang="en-GB" sz="1700" dirty="0" smtClean="0"/>
              <a:t>This webinar is being organized under the auspices of ACBF’s Knowledge and Learning Department and AfCoP (an initiative jointly managed by ACBF  and the AfDB)</a:t>
            </a:r>
            <a:endParaRPr lang="fr-FR" sz="1700" dirty="0" smtClean="0"/>
          </a:p>
        </p:txBody>
      </p:sp>
      <p:sp>
        <p:nvSpPr>
          <p:cNvPr id="6" name="Rectangle 5"/>
          <p:cNvSpPr/>
          <p:nvPr/>
        </p:nvSpPr>
        <p:spPr>
          <a:xfrm>
            <a:off x="1228969" y="0"/>
            <a:ext cx="6820363" cy="369332"/>
          </a:xfrm>
          <a:prstGeom prst="rect">
            <a:avLst/>
          </a:prstGeom>
        </p:spPr>
        <p:txBody>
          <a:bodyPr wrap="square">
            <a:spAutoFit/>
          </a:bodyPr>
          <a:lstStyle/>
          <a:p>
            <a:pPr algn="ctr"/>
            <a:r>
              <a:rPr lang="en-GB" b="1" dirty="0" smtClean="0">
                <a:solidFill>
                  <a:srgbClr val="4A452A"/>
                </a:solidFill>
              </a:rPr>
              <a:t>African Capacity Building Foundation’s (ACBF)</a:t>
            </a:r>
            <a:endParaRPr lang="en-GB" b="1" i="1" dirty="0">
              <a:solidFill>
                <a:srgbClr val="4A452A"/>
              </a:solidFill>
            </a:endParaRPr>
          </a:p>
        </p:txBody>
      </p:sp>
      <p:pic>
        <p:nvPicPr>
          <p:cNvPr id="471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7338" y="1409686"/>
            <a:ext cx="3730625"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712148" y="-27310"/>
            <a:ext cx="431852" cy="365125"/>
          </a:xfrm>
        </p:spPr>
        <p:txBody>
          <a:bodyPr/>
          <a:lstStyle/>
          <a:p>
            <a:fld id="{C17E6399-9A7D-BF49-B352-A235F4223C04}" type="slidenum">
              <a:rPr lang="en-GB" sz="1800" b="1" smtClean="0"/>
              <a:pPr/>
              <a:t>9</a:t>
            </a:fld>
            <a:endParaRPr lang="en-GB" sz="1800" b="1"/>
          </a:p>
        </p:txBody>
      </p:sp>
      <p:sp>
        <p:nvSpPr>
          <p:cNvPr id="5" name="ZoneTexte 4"/>
          <p:cNvSpPr txBox="1"/>
          <p:nvPr/>
        </p:nvSpPr>
        <p:spPr>
          <a:xfrm>
            <a:off x="902525" y="2689947"/>
            <a:ext cx="7809623" cy="2446824"/>
          </a:xfrm>
          <a:prstGeom prst="rect">
            <a:avLst/>
          </a:prstGeom>
          <a:noFill/>
        </p:spPr>
        <p:txBody>
          <a:bodyPr wrap="square" rtlCol="0">
            <a:spAutoFit/>
          </a:bodyPr>
          <a:lstStyle/>
          <a:p>
            <a:r>
              <a:rPr lang="en-GB" sz="1700" dirty="0" smtClean="0"/>
              <a:t> </a:t>
            </a:r>
            <a:endParaRPr lang="fr-FR" sz="1700" dirty="0"/>
          </a:p>
          <a:p>
            <a:r>
              <a:rPr lang="en-GB" sz="1700" b="1" dirty="0" smtClean="0"/>
              <a:t>African </a:t>
            </a:r>
            <a:r>
              <a:rPr lang="en-GB" sz="1700" b="1" dirty="0"/>
              <a:t>Community of Practice (</a:t>
            </a:r>
            <a:r>
              <a:rPr lang="en-GB" sz="1700" b="1" dirty="0" err="1" smtClean="0"/>
              <a:t>AfCoP</a:t>
            </a:r>
            <a:r>
              <a:rPr lang="en-GB" sz="1700" b="1" dirty="0" smtClean="0"/>
              <a:t>)</a:t>
            </a:r>
            <a:r>
              <a:rPr lang="en-GB" sz="1700" b="1" dirty="0"/>
              <a:t> </a:t>
            </a:r>
            <a:r>
              <a:rPr lang="en-GB" sz="1700" b="1" dirty="0" smtClean="0"/>
              <a:t>		</a:t>
            </a:r>
            <a:r>
              <a:rPr lang="en-GB" sz="1700" b="1" dirty="0" err="1" smtClean="0"/>
              <a:t>Communauté</a:t>
            </a:r>
            <a:r>
              <a:rPr lang="en-GB" sz="1700" b="1" dirty="0" smtClean="0"/>
              <a:t> </a:t>
            </a:r>
            <a:r>
              <a:rPr lang="en-GB" sz="1700" b="1" dirty="0" err="1"/>
              <a:t>Africaine</a:t>
            </a:r>
            <a:r>
              <a:rPr lang="en-GB" sz="1700" b="1" dirty="0"/>
              <a:t> de </a:t>
            </a:r>
            <a:r>
              <a:rPr lang="en-GB" sz="1700" b="1" dirty="0" err="1"/>
              <a:t>Pratiques</a:t>
            </a:r>
            <a:endParaRPr lang="en-GB" sz="1700" b="1" dirty="0" smtClean="0"/>
          </a:p>
          <a:p>
            <a:r>
              <a:rPr lang="en-GB" sz="1700" dirty="0" smtClean="0"/>
              <a:t>www.cop-mfdr-africa.org</a:t>
            </a:r>
            <a:r>
              <a:rPr lang="en-GB" sz="1700" dirty="0"/>
              <a:t>				</a:t>
            </a:r>
            <a:r>
              <a:rPr lang="en-GB" sz="1700" dirty="0" smtClean="0"/>
              <a:t>	cop-mfdr-africa-fr.ning.com</a:t>
            </a:r>
            <a:endParaRPr lang="fr-FR" sz="1700" dirty="0" smtClean="0"/>
          </a:p>
          <a:p>
            <a:endParaRPr lang="en-GB" sz="1700" dirty="0" smtClean="0"/>
          </a:p>
          <a:p>
            <a:r>
              <a:rPr lang="en-GB" sz="1700" dirty="0" smtClean="0"/>
              <a:t>The </a:t>
            </a:r>
            <a:r>
              <a:rPr lang="en-GB" sz="1700" dirty="0" err="1"/>
              <a:t>AfCoP’s</a:t>
            </a:r>
            <a:r>
              <a:rPr lang="en-GB" sz="1700" dirty="0"/>
              <a:t> goal is to build African </a:t>
            </a:r>
            <a:r>
              <a:rPr lang="en-GB" sz="1700" dirty="0" err="1"/>
              <a:t>MfDR</a:t>
            </a:r>
            <a:r>
              <a:rPr lang="en-GB" sz="1700" dirty="0"/>
              <a:t> capacity through sharing experiences and development solutions for results, networking and building strong learning relationships with </a:t>
            </a:r>
            <a:r>
              <a:rPr lang="en-GB" sz="1700" dirty="0" err="1"/>
              <a:t>MfDR</a:t>
            </a:r>
            <a:r>
              <a:rPr lang="en-GB" sz="1700" dirty="0"/>
              <a:t> practitioners in Africa and around the world. The AfCoP online platform plays a key role in organizing knowledge sharing </a:t>
            </a:r>
            <a:r>
              <a:rPr lang="en-GB" sz="1700" dirty="0" smtClean="0"/>
              <a:t>activities.  </a:t>
            </a:r>
            <a:r>
              <a:rPr lang="en-GB" sz="1700" dirty="0" err="1" smtClean="0"/>
              <a:t>AfCoP’s</a:t>
            </a:r>
            <a:r>
              <a:rPr lang="en-GB" sz="1700" dirty="0" smtClean="0"/>
              <a:t> KM component is managed by the African Capacity Building Foundation (ACBF).</a:t>
            </a:r>
            <a:endParaRPr lang="fr-FR" sz="1700" dirty="0"/>
          </a:p>
        </p:txBody>
      </p:sp>
      <p:sp>
        <p:nvSpPr>
          <p:cNvPr id="6" name="Rectangle 5"/>
          <p:cNvSpPr/>
          <p:nvPr/>
        </p:nvSpPr>
        <p:spPr>
          <a:xfrm>
            <a:off x="1228969" y="0"/>
            <a:ext cx="6820363" cy="369332"/>
          </a:xfrm>
          <a:prstGeom prst="rect">
            <a:avLst/>
          </a:prstGeom>
        </p:spPr>
        <p:txBody>
          <a:bodyPr wrap="square">
            <a:spAutoFit/>
          </a:bodyPr>
          <a:lstStyle/>
          <a:p>
            <a:pPr algn="ctr"/>
            <a:r>
              <a:rPr lang="en-GB" b="1" dirty="0" smtClean="0">
                <a:solidFill>
                  <a:srgbClr val="4A452A"/>
                </a:solidFill>
              </a:rPr>
              <a:t>African Community of Practice (</a:t>
            </a:r>
            <a:r>
              <a:rPr lang="en-GB" b="1" dirty="0" err="1" smtClean="0">
                <a:solidFill>
                  <a:srgbClr val="4A452A"/>
                </a:solidFill>
              </a:rPr>
              <a:t>AfCoP</a:t>
            </a:r>
            <a:r>
              <a:rPr lang="en-GB" b="1" dirty="0" smtClean="0">
                <a:solidFill>
                  <a:srgbClr val="4A452A"/>
                </a:solidFill>
              </a:rPr>
              <a:t>)</a:t>
            </a:r>
            <a:endParaRPr lang="en-GB" i="1" dirty="0">
              <a:solidFill>
                <a:srgbClr val="4A452A"/>
              </a:solidFill>
            </a:endParaRPr>
          </a:p>
        </p:txBody>
      </p:sp>
      <p:grpSp>
        <p:nvGrpSpPr>
          <p:cNvPr id="7" name="Grouper 6"/>
          <p:cNvGrpSpPr/>
          <p:nvPr/>
        </p:nvGrpSpPr>
        <p:grpSpPr>
          <a:xfrm>
            <a:off x="1160694" y="908019"/>
            <a:ext cx="1271568" cy="1652201"/>
            <a:chOff x="155575" y="1716088"/>
            <a:chExt cx="744538" cy="1029973"/>
          </a:xfrm>
        </p:grpSpPr>
        <p:pic>
          <p:nvPicPr>
            <p:cNvPr id="8" name="Image 16"/>
            <p:cNvPicPr>
              <a:picLocks noChangeAspect="1"/>
            </p:cNvPicPr>
            <p:nvPr/>
          </p:nvPicPr>
          <p:blipFill>
            <a:blip r:embed="rId3"/>
            <a:srcRect/>
            <a:stretch>
              <a:fillRect/>
            </a:stretch>
          </p:blipFill>
          <p:spPr bwMode="auto">
            <a:xfrm>
              <a:off x="155575" y="2475440"/>
              <a:ext cx="744538" cy="270621"/>
            </a:xfrm>
            <a:prstGeom prst="rect">
              <a:avLst/>
            </a:prstGeom>
            <a:noFill/>
            <a:ln w="9525">
              <a:noFill/>
              <a:miter lim="800000"/>
              <a:headEnd/>
              <a:tailEnd/>
            </a:ln>
          </p:spPr>
        </p:pic>
        <p:pic>
          <p:nvPicPr>
            <p:cNvPr id="9" name="Image 18"/>
            <p:cNvPicPr>
              <a:picLocks noChangeAspect="1"/>
            </p:cNvPicPr>
            <p:nvPr/>
          </p:nvPicPr>
          <p:blipFill>
            <a:blip r:embed="rId4"/>
            <a:srcRect/>
            <a:stretch>
              <a:fillRect/>
            </a:stretch>
          </p:blipFill>
          <p:spPr bwMode="auto">
            <a:xfrm>
              <a:off x="155575" y="1716088"/>
              <a:ext cx="744538" cy="801687"/>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3995</TotalTime>
  <Words>1412</Words>
  <Application>Microsoft Office PowerPoint</Application>
  <PresentationFormat>On-screen Show (4:3)</PresentationFormat>
  <Paragraphs>150</Paragraphs>
  <Slides>18</Slides>
  <Notes>0</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18</vt:i4>
      </vt:variant>
    </vt:vector>
  </HeadingPairs>
  <TitlesOfParts>
    <vt:vector size="20" baseType="lpstr">
      <vt:lpstr>Thème Office</vt:lpstr>
      <vt:lpstr>Macintosh HD:Users:Thomas:Documents:2014_TT_WORKING_ON:___TT_WORK:2014_TT_Work_Assignments:__1311_ADE_CD_4_RESULTS_DCA:____CD4R_WEBINARS:LenCD_CD4R_Flyer_140410cs.doc!OLE_LINK2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Thomas Theisohn</dc:creator>
  <cp:lastModifiedBy>Brian Lucas</cp:lastModifiedBy>
  <cp:revision>22</cp:revision>
  <dcterms:created xsi:type="dcterms:W3CDTF">2014-04-14T06:22:33Z</dcterms:created>
  <dcterms:modified xsi:type="dcterms:W3CDTF">2014-04-16T15:34:17Z</dcterms:modified>
</cp:coreProperties>
</file>